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5" r:id="rId1"/>
  </p:sldMasterIdLst>
  <p:notesMasterIdLst>
    <p:notesMasterId r:id="rId1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ffany Lloy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795ABDB-5D82-4409-B911-078330864E45}">
  <a:tblStyle styleId="{8795ABDB-5D82-4409-B911-078330864E45}"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Great!!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8601254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Shape 6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0" name="Shape 6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97" name="Shape 6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3" name="Shape 7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09" name="Shape 7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15" name="Shape 71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1" name="Shape 7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5" name="Shape 73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Shape 7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5" name="Shape 7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2" name="Shape 76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69" name="Shape 7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75" name="Shape 7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1" name="Shape 78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Shape 7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87" name="Shape 7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Shape 7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3" name="Shape 7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Shape 7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9" name="Shape 79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5" name="Shape 80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Shape 8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2" name="Shape 81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9" name="Shape 81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Shape 8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5" name="Shape 82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Shape 8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2" name="Shape 83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sz="1466"/>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sz="1466"/>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sz="1466"/>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0" name="Shape 3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3" name="Shape 5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sz="1466"/>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4" name="Shape 55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8" name="Shape 56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5" name="Shape 57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2" name="Shape 58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6" name="Shape 59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sz="1466"/>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7" name="Shape 61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4" name="Shape 62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1" name="Shape 63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7" name="Shape 63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3" name="Shape 64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9" name="Shape 64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5" name="Shape 655"/>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2" name="Shape 66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9" name="Shape 66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spcBef>
                <a:spcPts val="0"/>
              </a:spcBef>
              <a:buNone/>
            </a:pP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6" name="Shape 676"/>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8/27/2014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sz="3600">
                <a:solidFill>
                  <a:schemeClr val="dk1"/>
                </a:solidFill>
              </a:defRPr>
            </a:lvl1pPr>
            <a:lvl2pPr rtl="0">
              <a:spcBef>
                <a:spcPts val="0"/>
              </a:spcBef>
              <a:defRPr sz="3600">
                <a:solidFill>
                  <a:schemeClr val="dk1"/>
                </a:solidFill>
              </a:defRPr>
            </a:lvl2pPr>
            <a:lvl3pPr rtl="0">
              <a:spcBef>
                <a:spcPts val="0"/>
              </a:spcBef>
              <a:defRPr sz="3600">
                <a:solidFill>
                  <a:schemeClr val="dk1"/>
                </a:solidFill>
              </a:defRPr>
            </a:lvl3pPr>
            <a:lvl4pPr rtl="0">
              <a:spcBef>
                <a:spcPts val="0"/>
              </a:spcBef>
              <a:defRPr sz="3600">
                <a:solidFill>
                  <a:schemeClr val="dk1"/>
                </a:solidFill>
              </a:defRPr>
            </a:lvl4pPr>
            <a:lvl5pPr rtl="0">
              <a:spcBef>
                <a:spcPts val="0"/>
              </a:spcBef>
              <a:defRPr sz="3600">
                <a:solidFill>
                  <a:schemeClr val="dk1"/>
                </a:solidFill>
              </a:defRPr>
            </a:lvl5pPr>
            <a:lvl6pPr rtl="0">
              <a:spcBef>
                <a:spcPts val="0"/>
              </a:spcBef>
              <a:defRPr sz="3600">
                <a:solidFill>
                  <a:schemeClr val="dk1"/>
                </a:solidFill>
              </a:defRPr>
            </a:lvl6pPr>
            <a:lvl7pPr rtl="0">
              <a:spcBef>
                <a:spcPts val="0"/>
              </a:spcBef>
              <a:defRPr sz="3600">
                <a:solidFill>
                  <a:schemeClr val="dk1"/>
                </a:solidFill>
              </a:defRPr>
            </a:lvl7pPr>
            <a:lvl8pPr rtl="0">
              <a:spcBef>
                <a:spcPts val="0"/>
              </a:spcBef>
              <a:defRPr sz="3600">
                <a:solidFill>
                  <a:schemeClr val="dk1"/>
                </a:solidFill>
              </a:defRPr>
            </a:lvl8pPr>
            <a:lvl9pPr rtl="0">
              <a:spcBef>
                <a:spcPts val="0"/>
              </a:spcBef>
              <a:defRPr sz="3600">
                <a:solidFill>
                  <a:schemeClr val="dk1"/>
                </a:solidFill>
              </a:defRPr>
            </a:lvl9pPr>
          </a:lstStyle>
          <a:p>
            <a:endParaRPr/>
          </a:p>
        </p:txBody>
      </p:sp>
      <p:sp>
        <p:nvSpPr>
          <p:cNvPr id="20" name="Shape 20"/>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8/27/2014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8/27/2014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8/27/2014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8/27/2014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8/27/2014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8/27/2014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8/27/2014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8/27/2014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3.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youtube.com/v/ZSS5dEeMX64"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X-72KGTCX2hyBRE0yhupq7G_F_FikjPCABSQsORvm2U/edit?usp=sharing"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docs.google.com/document/d/1LY_alO1JIgoefedJ1mfMUHQgpNDuzwoZ8IUV_IJsUqA/edit?usp=shar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youtube.com/v/NjywdZnJJQM"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7" name="Shape 37"/>
          <p:cNvSpPr txBox="1">
            <a:spLocks noGrp="1"/>
          </p:cNvSpPr>
          <p:nvPr>
            <p:ph type="subTitle" idx="1"/>
          </p:nvPr>
        </p:nvSpPr>
        <p:spPr>
          <a:prstGeom prst="rect">
            <a:avLst/>
          </a:prstGeom>
        </p:spPr>
        <p:txBody>
          <a:bodyPr lIns="91425" tIns="91425" rIns="91425" bIns="91425" anchor="t" anchorCtr="0">
            <a:spAutoFit/>
          </a:bodyPr>
          <a:lstStyle/>
          <a:p>
            <a:pPr>
              <a:spcBef>
                <a:spcPts val="0"/>
              </a:spcBef>
              <a:buNone/>
            </a:pPr>
            <a:r>
              <a:rPr lang="en"/>
              <a:t>Biology Unit #1</a:t>
            </a:r>
          </a:p>
        </p:txBody>
      </p:sp>
      <p:sp>
        <p:nvSpPr>
          <p:cNvPr id="36" name="Shape 36"/>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Science Skills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Why scientists make inferences</a:t>
            </a:r>
          </a:p>
        </p:txBody>
      </p:sp>
      <p:sp>
        <p:nvSpPr>
          <p:cNvPr id="97" name="Shape 97"/>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Will we ever see the core of the earth?</a:t>
            </a:r>
          </a:p>
          <a:p>
            <a:pPr marL="457200" lvl="0" indent="-419100" rtl="0">
              <a:spcBef>
                <a:spcPts val="0"/>
              </a:spcBef>
              <a:buClr>
                <a:schemeClr val="dk2"/>
              </a:buClr>
              <a:buSzPct val="100000"/>
              <a:buFont typeface="Arial"/>
              <a:buChar char="●"/>
            </a:pPr>
            <a:r>
              <a:rPr lang="en"/>
              <a:t>Will we ever see a black hole?</a:t>
            </a:r>
          </a:p>
          <a:p>
            <a:pPr marL="457200" lvl="0" indent="-419100" rtl="0">
              <a:spcBef>
                <a:spcPts val="0"/>
              </a:spcBef>
              <a:buClr>
                <a:schemeClr val="dk2"/>
              </a:buClr>
              <a:buSzPct val="100000"/>
              <a:buFont typeface="Arial"/>
              <a:buChar char="●"/>
            </a:pPr>
            <a:r>
              <a:rPr lang="en"/>
              <a:t>Will we ever see the edge of the universe?</a:t>
            </a:r>
          </a:p>
          <a:p>
            <a:pPr marL="457200" lvl="0" indent="-419100" rtl="0">
              <a:spcBef>
                <a:spcPts val="0"/>
              </a:spcBef>
              <a:buClr>
                <a:schemeClr val="dk2"/>
              </a:buClr>
              <a:buSzPct val="100000"/>
              <a:buFont typeface="Arial"/>
              <a:buChar char="●"/>
            </a:pPr>
            <a:r>
              <a:rPr lang="en"/>
              <a:t>Do doctors actually see the virus that causes the flu?</a:t>
            </a:r>
          </a:p>
          <a:p>
            <a:pPr marL="457200" lvl="0" indent="-419100">
              <a:spcBef>
                <a:spcPts val="0"/>
              </a:spcBef>
              <a:buClr>
                <a:schemeClr val="dk2"/>
              </a:buClr>
              <a:buSzPct val="100000"/>
              <a:buFont typeface="Arial"/>
              <a:buChar char="●"/>
            </a:pPr>
            <a:r>
              <a:rPr lang="en"/>
              <a:t>Has anyone ever seen an atom?</a:t>
            </a: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Shape 67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79" name="Shape 679"/>
          <p:cNvSpPr txBox="1">
            <a:spLocks noGrp="1"/>
          </p:cNvSpPr>
          <p:nvPr>
            <p:ph type="body" idx="1"/>
          </p:nvPr>
        </p:nvSpPr>
        <p:spPr>
          <a:xfrm>
            <a:off x="457200" y="1600200"/>
            <a:ext cx="37917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How long, on average, does a person who eats no vegetables live?</a:t>
            </a:r>
          </a:p>
          <a:p>
            <a:pPr marL="457200" lvl="0" indent="-419100" rtl="0">
              <a:spcBef>
                <a:spcPts val="0"/>
              </a:spcBef>
              <a:buClr>
                <a:schemeClr val="dk2"/>
              </a:buClr>
              <a:buSzPct val="100000"/>
              <a:buFont typeface="Trebuchet MS"/>
              <a:buChar char="●"/>
            </a:pPr>
            <a:r>
              <a:rPr lang="en"/>
              <a:t>Does this mean that nobody who doesn’t eat vegetables lives past age 70?</a:t>
            </a:r>
          </a:p>
        </p:txBody>
      </p:sp>
      <p:pic>
        <p:nvPicPr>
          <p:cNvPr id="680" name="Shape 680"/>
          <p:cNvPicPr preferRelativeResize="0"/>
          <p:nvPr/>
        </p:nvPicPr>
        <p:blipFill>
          <a:blip r:embed="rId3">
            <a:alphaModFix/>
          </a:blip>
          <a:stretch>
            <a:fillRect/>
          </a:stretch>
        </p:blipFill>
        <p:spPr>
          <a:xfrm>
            <a:off x="4148875" y="1536296"/>
            <a:ext cx="4905025" cy="3785400"/>
          </a:xfrm>
          <a:prstGeom prst="rect">
            <a:avLst/>
          </a:prstGeom>
          <a:noFill/>
          <a:ln>
            <a:noFill/>
          </a:ln>
        </p:spPr>
      </p:pic>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86" name="Shape 686"/>
          <p:cNvSpPr txBox="1">
            <a:spLocks noGrp="1"/>
          </p:cNvSpPr>
          <p:nvPr>
            <p:ph type="body" idx="1"/>
          </p:nvPr>
        </p:nvSpPr>
        <p:spPr>
          <a:xfrm>
            <a:off x="457200" y="1600200"/>
            <a:ext cx="37917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How long, on average, does a person who eats four servings of vegetables live for?</a:t>
            </a:r>
          </a:p>
          <a:p>
            <a:pPr lvl="0" rtl="0">
              <a:spcBef>
                <a:spcPts val="0"/>
              </a:spcBef>
              <a:buNone/>
            </a:pPr>
            <a:endParaRPr/>
          </a:p>
        </p:txBody>
      </p:sp>
      <p:pic>
        <p:nvPicPr>
          <p:cNvPr id="687" name="Shape 687"/>
          <p:cNvPicPr preferRelativeResize="0"/>
          <p:nvPr/>
        </p:nvPicPr>
        <p:blipFill>
          <a:blip r:embed="rId3">
            <a:alphaModFix/>
          </a:blip>
          <a:stretch>
            <a:fillRect/>
          </a:stretch>
        </p:blipFill>
        <p:spPr>
          <a:xfrm>
            <a:off x="4148875" y="1536296"/>
            <a:ext cx="4905025" cy="3785400"/>
          </a:xfrm>
          <a:prstGeom prst="rect">
            <a:avLst/>
          </a:prstGeom>
          <a:noFill/>
          <a:ln>
            <a:noFill/>
          </a:ln>
        </p:spPr>
      </p:pic>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Shape 692"/>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93" name="Shape 693"/>
          <p:cNvSpPr txBox="1">
            <a:spLocks noGrp="1"/>
          </p:cNvSpPr>
          <p:nvPr>
            <p:ph type="body" idx="1"/>
          </p:nvPr>
        </p:nvSpPr>
        <p:spPr>
          <a:xfrm>
            <a:off x="457200" y="1600200"/>
            <a:ext cx="37917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How long, on average, does a person who eats four servings of vegetables live for?</a:t>
            </a:r>
          </a:p>
          <a:p>
            <a:pPr marL="457200" lvl="0" indent="-419100" rtl="0">
              <a:spcBef>
                <a:spcPts val="0"/>
              </a:spcBef>
              <a:buClr>
                <a:schemeClr val="dk2"/>
              </a:buClr>
              <a:buSzPct val="100000"/>
              <a:buFont typeface="Trebuchet MS"/>
              <a:buChar char="●"/>
            </a:pPr>
            <a:r>
              <a:rPr lang="en"/>
              <a:t>What do you think the doctors concluded?</a:t>
            </a:r>
          </a:p>
        </p:txBody>
      </p:sp>
      <p:pic>
        <p:nvPicPr>
          <p:cNvPr id="694" name="Shape 694"/>
          <p:cNvPicPr preferRelativeResize="0"/>
          <p:nvPr/>
        </p:nvPicPr>
        <p:blipFill>
          <a:blip r:embed="rId3">
            <a:alphaModFix/>
          </a:blip>
          <a:stretch>
            <a:fillRect/>
          </a:stretch>
        </p:blipFill>
        <p:spPr>
          <a:xfrm>
            <a:off x="4148875" y="1536296"/>
            <a:ext cx="4905025" cy="3785400"/>
          </a:xfrm>
          <a:prstGeom prst="rect">
            <a:avLst/>
          </a:prstGeom>
          <a:noFill/>
          <a:ln>
            <a:noFill/>
          </a:ln>
        </p:spPr>
      </p:pic>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Guided Quiz</a:t>
            </a:r>
          </a:p>
        </p:txBody>
      </p:sp>
      <p:sp>
        <p:nvSpPr>
          <p:cNvPr id="700" name="Shape 70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Please answer #15-17.</a:t>
            </a:r>
          </a:p>
        </p:txBody>
      </p:sp>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Activity</a:t>
            </a:r>
          </a:p>
        </p:txBody>
      </p:sp>
      <p:sp>
        <p:nvSpPr>
          <p:cNvPr id="706" name="Shape 706"/>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Introduction to Graph Interpretation</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Remember the Three Science Fair Pitfalls!!!</a:t>
            </a:r>
          </a:p>
        </p:txBody>
      </p:sp>
      <p:sp>
        <p:nvSpPr>
          <p:cNvPr id="712" name="Shape 712"/>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Students lack a control group.</a:t>
            </a:r>
          </a:p>
          <a:p>
            <a:pPr marL="457200" lvl="0" indent="-419100" rtl="0">
              <a:spcBef>
                <a:spcPts val="0"/>
              </a:spcBef>
              <a:buClr>
                <a:schemeClr val="dk2"/>
              </a:buClr>
              <a:buSzPct val="100000"/>
              <a:buFont typeface="Arial"/>
              <a:buChar char="●"/>
            </a:pPr>
            <a:r>
              <a:rPr lang="en"/>
              <a:t>Students don't have a sufficiently large sample size.</a:t>
            </a:r>
          </a:p>
          <a:p>
            <a:pPr marL="457200" lvl="0" indent="-419100" rtl="0">
              <a:spcBef>
                <a:spcPts val="0"/>
              </a:spcBef>
              <a:buClr>
                <a:schemeClr val="dk2"/>
              </a:buClr>
              <a:buSzPct val="100000"/>
              <a:buFont typeface="Arial"/>
              <a:buChar char="●"/>
            </a:pPr>
            <a:r>
              <a:rPr lang="en"/>
              <a:t>Students have more than one independent variable so their experiment is not controlled.</a:t>
            </a:r>
          </a:p>
          <a:p>
            <a:pPr lvl="0" rtl="0">
              <a:spcBef>
                <a:spcPts val="0"/>
              </a:spcBef>
              <a:buNone/>
            </a:pPr>
            <a:endParaRPr/>
          </a:p>
          <a:p>
            <a:pPr marL="457200" lvl="0" indent="-419100" rtl="0">
              <a:spcBef>
                <a:spcPts val="0"/>
              </a:spcBef>
              <a:buClr>
                <a:schemeClr val="dk2"/>
              </a:buClr>
              <a:buSzPct val="100000"/>
              <a:buFont typeface="Arial"/>
              <a:buChar char="●"/>
            </a:pPr>
            <a:r>
              <a:rPr lang="en"/>
              <a:t>Gertrude made all three of these mistakes. How can she improve her experiment?</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718" name="Shape 718"/>
          <p:cNvSpPr txBox="1">
            <a:spLocks noGrp="1"/>
          </p:cNvSpPr>
          <p:nvPr>
            <p:ph type="body" idx="1"/>
          </p:nvPr>
        </p:nvSpPr>
        <p:spPr>
          <a:xfrm>
            <a:off x="457200" y="118600"/>
            <a:ext cx="8502300" cy="4967700"/>
          </a:xfrm>
          <a:prstGeom prst="rect">
            <a:avLst/>
          </a:prstGeom>
        </p:spPr>
        <p:txBody>
          <a:bodyPr lIns="91425" tIns="91425" rIns="91425" bIns="91425" anchor="t" anchorCtr="0">
            <a:spAutoFit/>
          </a:bodyPr>
          <a:lstStyle/>
          <a:p>
            <a:pPr lvl="0" rtl="0">
              <a:spcBef>
                <a:spcPts val="0"/>
              </a:spcBef>
              <a:buNone/>
            </a:pPr>
            <a:r>
              <a:rPr lang="en" sz="2400">
                <a:solidFill>
                  <a:srgbClr val="000000"/>
                </a:solidFill>
                <a:latin typeface="Arial"/>
                <a:ea typeface="Arial"/>
                <a:cs typeface="Arial"/>
                <a:sym typeface="Arial"/>
              </a:rPr>
              <a:t>Gale wants to know what type of food will best attract Blue Jays.</a:t>
            </a:r>
          </a:p>
          <a:p>
            <a:pPr lvl="0" rtl="0">
              <a:spcBef>
                <a:spcPts val="0"/>
              </a:spcBef>
              <a:buNone/>
            </a:pPr>
            <a:endParaRPr sz="2400">
              <a:solidFill>
                <a:srgbClr val="000000"/>
              </a:solidFill>
              <a:latin typeface="Arial"/>
              <a:ea typeface="Arial"/>
              <a:cs typeface="Arial"/>
              <a:sym typeface="Arial"/>
            </a:endParaRPr>
          </a:p>
          <a:p>
            <a:pPr lvl="0" rtl="0">
              <a:spcBef>
                <a:spcPts val="0"/>
              </a:spcBef>
              <a:buNone/>
            </a:pPr>
            <a:r>
              <a:rPr lang="en" sz="2400">
                <a:solidFill>
                  <a:srgbClr val="000000"/>
                </a:solidFill>
                <a:latin typeface="Arial"/>
                <a:ea typeface="Arial"/>
                <a:cs typeface="Arial"/>
                <a:sym typeface="Arial"/>
              </a:rPr>
              <a:t>Gale gets four bird feeders. Into one, he puts a cup of bread crumbs. Into another, he puts five cups of worms. Into another, he puts three sunflower seeds. Into the last, he puts two pounds of nectar.</a:t>
            </a:r>
          </a:p>
          <a:p>
            <a:pPr lvl="0" rtl="0">
              <a:spcBef>
                <a:spcPts val="0"/>
              </a:spcBef>
              <a:buNone/>
            </a:pPr>
            <a:endParaRPr sz="2400">
              <a:solidFill>
                <a:srgbClr val="000000"/>
              </a:solidFill>
              <a:latin typeface="Arial"/>
              <a:ea typeface="Arial"/>
              <a:cs typeface="Arial"/>
              <a:sym typeface="Arial"/>
            </a:endParaRPr>
          </a:p>
          <a:p>
            <a:pPr lvl="0" rtl="0">
              <a:spcBef>
                <a:spcPts val="0"/>
              </a:spcBef>
              <a:buNone/>
            </a:pPr>
            <a:r>
              <a:rPr lang="en" sz="2400">
                <a:solidFill>
                  <a:srgbClr val="000000"/>
                </a:solidFill>
                <a:latin typeface="Arial"/>
                <a:ea typeface="Arial"/>
                <a:cs typeface="Arial"/>
                <a:sym typeface="Arial"/>
              </a:rPr>
              <a:t>Gale puts the feeder with bread crumbs near a beautiful waterfall. He puts the feeder with worms in the town commons. He puts the feeder with sunflower seeds near a deadly volcano. He puts the feeder with nectar inside his bedroom.</a:t>
            </a:r>
          </a:p>
          <a:p>
            <a:pPr lvl="0" rtl="0">
              <a:spcBef>
                <a:spcPts val="0"/>
              </a:spcBef>
              <a:buNone/>
            </a:pPr>
            <a:endParaRPr sz="2400">
              <a:solidFill>
                <a:srgbClr val="000000"/>
              </a:solidFill>
              <a:latin typeface="Arial"/>
              <a:ea typeface="Arial"/>
              <a:cs typeface="Arial"/>
              <a:sym typeface="Arial"/>
            </a:endParaRPr>
          </a:p>
          <a:p>
            <a:pPr lvl="0" rtl="0">
              <a:spcBef>
                <a:spcPts val="0"/>
              </a:spcBef>
              <a:buNone/>
            </a:pPr>
            <a:r>
              <a:rPr lang="en" sz="2400">
                <a:solidFill>
                  <a:srgbClr val="000000"/>
                </a:solidFill>
                <a:latin typeface="Arial"/>
                <a:ea typeface="Arial"/>
                <a:cs typeface="Arial"/>
                <a:sym typeface="Arial"/>
              </a:rPr>
              <a:t>Gale watches the bird feeders with hidden cameras for 24 hours and finds that 100 blue jays visited the bird feeder with bread crumbs. No blue jays visited any of the other feeders.</a:t>
            </a:r>
          </a:p>
          <a:p>
            <a:pPr>
              <a:spcBef>
                <a:spcPts val="0"/>
              </a:spcBef>
              <a:buNone/>
            </a:pPr>
            <a:endParaRP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Shape 723"/>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Test Review</a:t>
            </a:r>
          </a:p>
        </p:txBody>
      </p:sp>
      <p:sp>
        <p:nvSpPr>
          <p:cNvPr id="724" name="Shape 72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Important! This test review includes going over the answers to your guided quizzes. In future units, you will need to have you guided quizzes completed when you come to class on the day of a test.</a:t>
            </a:r>
          </a:p>
          <a:p>
            <a:pPr lvl="0">
              <a:spcBef>
                <a:spcPts val="0"/>
              </a:spcBef>
              <a:buNone/>
            </a:pPr>
            <a:endParaRPr/>
          </a:p>
        </p:txBody>
      </p:sp>
      <p:pic>
        <p:nvPicPr>
          <p:cNvPr id="725" name="Shape 725"/>
          <p:cNvPicPr preferRelativeResize="0"/>
          <p:nvPr/>
        </p:nvPicPr>
        <p:blipFill>
          <a:blip r:embed="rId3">
            <a:alphaModFix/>
          </a:blip>
          <a:stretch>
            <a:fillRect/>
          </a:stretch>
        </p:blipFill>
        <p:spPr>
          <a:xfrm>
            <a:off x="3454400" y="4898550"/>
            <a:ext cx="2235199" cy="1739899"/>
          </a:xfrm>
          <a:prstGeom prst="rect">
            <a:avLst/>
          </a:prstGeom>
          <a:noFill/>
          <a:ln>
            <a:noFill/>
          </a:ln>
        </p:spPr>
      </p:pic>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Shape 730"/>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Test Review</a:t>
            </a:r>
          </a:p>
        </p:txBody>
      </p:sp>
      <p:sp>
        <p:nvSpPr>
          <p:cNvPr id="731" name="Shape 731"/>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Important! This test review includes going over the answers to your guided quizzes. In future units, you will need to have you guided quizzes completed when you come to class on the day of a test.</a:t>
            </a:r>
          </a:p>
          <a:p>
            <a:pPr marL="457200" lvl="0" indent="-419100" rtl="0">
              <a:spcBef>
                <a:spcPts val="0"/>
              </a:spcBef>
              <a:buClr>
                <a:schemeClr val="dk2"/>
              </a:buClr>
              <a:buSzPct val="100000"/>
              <a:buFont typeface="Trebuchet MS"/>
              <a:buChar char="●"/>
            </a:pPr>
            <a:r>
              <a:rPr lang="en"/>
              <a:t>Remember--guided quizzes are 20% of your grade.</a:t>
            </a:r>
          </a:p>
        </p:txBody>
      </p:sp>
      <p:pic>
        <p:nvPicPr>
          <p:cNvPr id="732" name="Shape 732"/>
          <p:cNvPicPr preferRelativeResize="0"/>
          <p:nvPr/>
        </p:nvPicPr>
        <p:blipFill>
          <a:blip r:embed="rId3">
            <a:alphaModFix/>
          </a:blip>
          <a:stretch>
            <a:fillRect/>
          </a:stretch>
        </p:blipFill>
        <p:spPr>
          <a:xfrm>
            <a:off x="3454400" y="4898550"/>
            <a:ext cx="2235199" cy="1739899"/>
          </a:xfrm>
          <a:prstGeom prst="rect">
            <a:avLst/>
          </a:prstGeom>
          <a:noFill/>
          <a:ln>
            <a:noFill/>
          </a:ln>
        </p:spPr>
      </p:pic>
    </p:spTree>
  </p:cSld>
  <p:clrMapOvr>
    <a:masterClrMapping/>
  </p:clrMapOvr>
  <p:transition spd="slow">
    <p:cu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Shape 73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DON’T CALL ON ME!!</a:t>
            </a:r>
          </a:p>
        </p:txBody>
      </p:sp>
      <p:sp>
        <p:nvSpPr>
          <p:cNvPr id="738" name="Shape 738"/>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How many of you feel like this inside when called on to answer a question?</a:t>
            </a:r>
          </a:p>
        </p:txBody>
      </p:sp>
      <p:pic>
        <p:nvPicPr>
          <p:cNvPr id="739" name="Shape 739"/>
          <p:cNvPicPr preferRelativeResize="0"/>
          <p:nvPr/>
        </p:nvPicPr>
        <p:blipFill>
          <a:blip r:embed="rId3">
            <a:alphaModFix/>
          </a:blip>
          <a:stretch>
            <a:fillRect/>
          </a:stretch>
        </p:blipFill>
        <p:spPr>
          <a:xfrm>
            <a:off x="3435350" y="4653625"/>
            <a:ext cx="2273300" cy="17017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Examples</a:t>
            </a:r>
          </a:p>
        </p:txBody>
      </p:sp>
      <p:sp>
        <p:nvSpPr>
          <p:cNvPr id="103" name="Shape 103"/>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Arial"/>
              <a:buChar char="●"/>
            </a:pPr>
            <a:r>
              <a:rPr lang="en"/>
              <a:t>Observation: The plant is wilted</a:t>
            </a:r>
          </a:p>
        </p:txBody>
      </p:sp>
      <p:pic>
        <p:nvPicPr>
          <p:cNvPr id="104" name="Shape 104"/>
          <p:cNvPicPr preferRelativeResize="0"/>
          <p:nvPr/>
        </p:nvPicPr>
        <p:blipFill>
          <a:blip r:embed="rId3">
            <a:alphaModFix/>
          </a:blip>
          <a:stretch>
            <a:fillRect/>
          </a:stretch>
        </p:blipFill>
        <p:spPr>
          <a:xfrm>
            <a:off x="2933700" y="2529300"/>
            <a:ext cx="3276600" cy="4038600"/>
          </a:xfrm>
          <a:prstGeom prst="rect">
            <a:avLst/>
          </a:prstGeom>
          <a:noFill/>
          <a:ln>
            <a:noFill/>
          </a:ln>
        </p:spPr>
      </p:pic>
    </p:spTree>
  </p:cSld>
  <p:clrMapOvr>
    <a:masterClrMapping/>
  </p:clrMapOvr>
  <p:transition spd="slow">
    <p:cu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DON’T CALL ON ME!!</a:t>
            </a:r>
          </a:p>
        </p:txBody>
      </p:sp>
      <p:sp>
        <p:nvSpPr>
          <p:cNvPr id="745" name="Shape 74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How many of you feel like this inside when called on to answer a question?</a:t>
            </a:r>
          </a:p>
          <a:p>
            <a:pPr marL="457200" lvl="0" indent="-419100" rtl="0">
              <a:spcBef>
                <a:spcPts val="0"/>
              </a:spcBef>
              <a:buClr>
                <a:schemeClr val="dk2"/>
              </a:buClr>
              <a:buSzPct val="100000"/>
              <a:buFont typeface="Trebuchet MS"/>
              <a:buChar char="●"/>
            </a:pPr>
            <a:r>
              <a:rPr lang="en"/>
              <a:t>Remember: research proves that randomly calling on students significantly improves learning.</a:t>
            </a:r>
          </a:p>
        </p:txBody>
      </p:sp>
      <p:pic>
        <p:nvPicPr>
          <p:cNvPr id="746" name="Shape 746"/>
          <p:cNvPicPr preferRelativeResize="0"/>
          <p:nvPr/>
        </p:nvPicPr>
        <p:blipFill>
          <a:blip r:embed="rId3">
            <a:alphaModFix/>
          </a:blip>
          <a:stretch>
            <a:fillRect/>
          </a:stretch>
        </p:blipFill>
        <p:spPr>
          <a:xfrm>
            <a:off x="3435350" y="4653625"/>
            <a:ext cx="2273300" cy="1701799"/>
          </a:xfrm>
          <a:prstGeom prst="rect">
            <a:avLst/>
          </a:prstGeom>
          <a:noFill/>
          <a:ln>
            <a:noFill/>
          </a:ln>
        </p:spPr>
      </p:pic>
    </p:spTree>
  </p:cSld>
  <p:clrMapOvr>
    <a:masterClrMapping/>
  </p:clrMapOvr>
  <p:transition spd="slow">
    <p:cu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Shape 75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DON’T CALL ON ME!!</a:t>
            </a:r>
          </a:p>
        </p:txBody>
      </p:sp>
      <p:sp>
        <p:nvSpPr>
          <p:cNvPr id="752" name="Shape 752"/>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How many of you feel like this inside when called on to answer a question?</a:t>
            </a:r>
          </a:p>
          <a:p>
            <a:pPr marL="457200" lvl="0" indent="-419100" rtl="0">
              <a:spcBef>
                <a:spcPts val="0"/>
              </a:spcBef>
              <a:buClr>
                <a:schemeClr val="dk2"/>
              </a:buClr>
              <a:buSzPct val="100000"/>
              <a:buFont typeface="Trebuchet MS"/>
              <a:buChar char="●"/>
            </a:pPr>
            <a:r>
              <a:rPr lang="en"/>
              <a:t>Remember: research proves that randomly calling on students significantly improves learning.</a:t>
            </a:r>
          </a:p>
          <a:p>
            <a:pPr marL="457200" lvl="0" indent="-419100" rtl="0">
              <a:spcBef>
                <a:spcPts val="0"/>
              </a:spcBef>
              <a:buClr>
                <a:schemeClr val="dk2"/>
              </a:buClr>
              <a:buSzPct val="100000"/>
              <a:buFont typeface="Trebuchet MS"/>
              <a:buChar char="●"/>
            </a:pPr>
            <a:r>
              <a:rPr lang="en"/>
              <a:t>If you don’t know a question, we will help you until you can give the correct answer.</a:t>
            </a:r>
          </a:p>
        </p:txBody>
      </p:sp>
    </p:spTree>
  </p:cSld>
  <p:clrMapOvr>
    <a:masterClrMapping/>
  </p:clrMapOvr>
  <p:transition spd="slow">
    <p:cu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Shape 75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758" name="Shape 758"/>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759" name="Shape 759"/>
          <p:cNvPicPr preferRelativeResize="0"/>
          <p:nvPr/>
        </p:nvPicPr>
        <p:blipFill>
          <a:blip r:embed="rId3">
            <a:alphaModFix/>
          </a:blip>
          <a:stretch>
            <a:fillRect/>
          </a:stretch>
        </p:blipFill>
        <p:spPr>
          <a:xfrm>
            <a:off x="-120650" y="-88900"/>
            <a:ext cx="9385300" cy="7035799"/>
          </a:xfrm>
          <a:prstGeom prst="rect">
            <a:avLst/>
          </a:prstGeom>
          <a:noFill/>
          <a:ln>
            <a:noFill/>
          </a:ln>
        </p:spPr>
      </p:pic>
    </p:spTree>
  </p:cSld>
  <p:clrMapOvr>
    <a:masterClrMapping/>
  </p:clrMapOvr>
  <p:transition spd="slow">
    <p:cu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Review</a:t>
            </a:r>
          </a:p>
        </p:txBody>
      </p:sp>
      <p:sp>
        <p:nvSpPr>
          <p:cNvPr id="765" name="Shape 76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are some observations you can make?</a:t>
            </a:r>
          </a:p>
          <a:p>
            <a:pPr marL="457200" lvl="0" indent="-419100" rtl="0">
              <a:spcBef>
                <a:spcPts val="0"/>
              </a:spcBef>
              <a:buClr>
                <a:schemeClr val="dk2"/>
              </a:buClr>
              <a:buSzPct val="100000"/>
              <a:buFont typeface="Trebuchet MS"/>
              <a:buChar char="●"/>
            </a:pPr>
            <a:r>
              <a:rPr lang="en"/>
              <a:t>What are some inferences you can make?</a:t>
            </a:r>
          </a:p>
          <a:p>
            <a:pPr marL="457200" lvl="0" indent="-419100" rtl="0">
              <a:spcBef>
                <a:spcPts val="0"/>
              </a:spcBef>
              <a:buClr>
                <a:schemeClr val="dk2"/>
              </a:buClr>
              <a:buSzPct val="100000"/>
              <a:buFont typeface="Trebuchet MS"/>
              <a:buChar char="●"/>
            </a:pPr>
            <a:r>
              <a:rPr lang="en"/>
              <a:t>Answer #1-4 in the guided quiz if you haven’t already.</a:t>
            </a:r>
          </a:p>
        </p:txBody>
      </p:sp>
      <p:pic>
        <p:nvPicPr>
          <p:cNvPr id="766" name="Shape 766"/>
          <p:cNvPicPr preferRelativeResize="0"/>
          <p:nvPr/>
        </p:nvPicPr>
        <p:blipFill>
          <a:blip r:embed="rId3">
            <a:alphaModFix/>
          </a:blip>
          <a:stretch>
            <a:fillRect/>
          </a:stretch>
        </p:blipFill>
        <p:spPr>
          <a:xfrm>
            <a:off x="2967200" y="4350499"/>
            <a:ext cx="3209599" cy="2409775"/>
          </a:xfrm>
          <a:prstGeom prst="rect">
            <a:avLst/>
          </a:prstGeom>
          <a:noFill/>
          <a:ln>
            <a:noFill/>
          </a:ln>
        </p:spPr>
      </p:pic>
    </p:spTree>
  </p:cSld>
  <p:clrMapOvr>
    <a:masterClrMapping/>
  </p:clrMapOvr>
  <p:transition spd="slow">
    <p:cu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772" name="Shape 772"/>
          <p:cNvSpPr txBox="1">
            <a:spLocks noGrp="1"/>
          </p:cNvSpPr>
          <p:nvPr>
            <p:ph type="body" idx="1"/>
          </p:nvPr>
        </p:nvSpPr>
        <p:spPr>
          <a:xfrm>
            <a:off x="457200" y="165625"/>
            <a:ext cx="8229600" cy="4967700"/>
          </a:xfrm>
          <a:prstGeom prst="rect">
            <a:avLst/>
          </a:prstGeom>
        </p:spPr>
        <p:txBody>
          <a:bodyPr lIns="91425" tIns="91425" rIns="91425" bIns="91425" anchor="t" anchorCtr="0">
            <a:spAutoFit/>
          </a:bodyPr>
          <a:lstStyle/>
          <a:p>
            <a:pPr lvl="0" rtl="0">
              <a:lnSpc>
                <a:spcPct val="115000"/>
              </a:lnSpc>
              <a:spcBef>
                <a:spcPts val="0"/>
              </a:spcBef>
              <a:buClr>
                <a:srgbClr val="000000"/>
              </a:buClr>
              <a:buSzPct val="36666"/>
              <a:buFont typeface="Arial"/>
              <a:buNone/>
            </a:pPr>
            <a:r>
              <a:rPr lang="en">
                <a:latin typeface="Arial"/>
                <a:ea typeface="Arial"/>
                <a:cs typeface="Arial"/>
                <a:sym typeface="Arial"/>
              </a:rPr>
              <a:t>Jack Sparrow wants to know which sails will make the Black Pearl, his pirate ship, sail the fastest. He tests three different types of sails: His usual sails, 100% cotton sails, and 100% polyester sails.</a:t>
            </a:r>
          </a:p>
          <a:p>
            <a:pPr lvl="0" rtl="0">
              <a:spcBef>
                <a:spcPts val="0"/>
              </a:spcBef>
              <a:buClr>
                <a:srgbClr val="000000"/>
              </a:buClr>
              <a:buFont typeface="Arial"/>
              <a:buNone/>
            </a:pPr>
            <a:endParaRPr>
              <a:latin typeface="Arial"/>
              <a:ea typeface="Arial"/>
              <a:cs typeface="Arial"/>
              <a:sym typeface="Arial"/>
            </a:endParaRPr>
          </a:p>
          <a:p>
            <a:pPr>
              <a:spcBef>
                <a:spcPts val="0"/>
              </a:spcBef>
              <a:buNone/>
            </a:pPr>
            <a:r>
              <a:rPr lang="en">
                <a:latin typeface="Arial"/>
                <a:ea typeface="Arial"/>
                <a:cs typeface="Arial"/>
                <a:sym typeface="Arial"/>
              </a:rPr>
              <a:t>In the evening, he sails from Tortuga to Pelegosto using his regular sails. It takes him three hours. The next morning, he sails from Pelegosto back to Tortuga using the 100% cotton sails. It takes him eight hours. Then, in the afternoon, he sails from Tortuga back to Pelegosto using the 100% polyester sails. It takes him two hours and fifty-nine minutes.</a:t>
            </a:r>
          </a:p>
        </p:txBody>
      </p:sp>
    </p:spTree>
  </p:cSld>
  <p:clrMapOvr>
    <a:masterClrMapping/>
  </p:clrMapOvr>
  <p:transition spd="slow">
    <p:cu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What are some things that Jack has done wrong? #6-8 in the guided quiz.</a:t>
            </a:r>
          </a:p>
        </p:txBody>
      </p:sp>
      <p:sp>
        <p:nvSpPr>
          <p:cNvPr id="778" name="Shape 778"/>
          <p:cNvSpPr txBox="1">
            <a:spLocks noGrp="1"/>
          </p:cNvSpPr>
          <p:nvPr>
            <p:ph type="body" idx="1"/>
          </p:nvPr>
        </p:nvSpPr>
        <p:spPr>
          <a:xfrm>
            <a:off x="725400" y="1681850"/>
            <a:ext cx="7693199" cy="1818599"/>
          </a:xfrm>
          <a:prstGeom prst="rect">
            <a:avLst/>
          </a:prstGeom>
        </p:spPr>
        <p:txBody>
          <a:bodyPr lIns="91425" tIns="91425" rIns="91425" bIns="91425" anchor="t" anchorCtr="0">
            <a:spAutoFit/>
          </a:bodyPr>
          <a:lstStyle/>
          <a:p>
            <a:pPr lvl="0" rtl="0">
              <a:lnSpc>
                <a:spcPct val="115000"/>
              </a:lnSpc>
              <a:spcBef>
                <a:spcPts val="0"/>
              </a:spcBef>
              <a:buNone/>
            </a:pPr>
            <a:r>
              <a:rPr lang="en" sz="2400">
                <a:latin typeface="Arial"/>
                <a:ea typeface="Arial"/>
                <a:cs typeface="Arial"/>
                <a:sym typeface="Arial"/>
              </a:rPr>
              <a:t>Jack Sparrow wants to know which sails will make the Black Pearl, his pirate ship, sail the fastest. He tests three different types of sails: His usual sails, 100% cotton sails, and 100% polyester sails.</a:t>
            </a:r>
          </a:p>
          <a:p>
            <a:pPr lvl="0" rtl="0">
              <a:spcBef>
                <a:spcPts val="0"/>
              </a:spcBef>
              <a:buNone/>
            </a:pPr>
            <a:endParaRPr sz="2400">
              <a:latin typeface="Arial"/>
              <a:ea typeface="Arial"/>
              <a:cs typeface="Arial"/>
              <a:sym typeface="Arial"/>
            </a:endParaRPr>
          </a:p>
          <a:p>
            <a:pPr lvl="0" rtl="0">
              <a:spcBef>
                <a:spcPts val="0"/>
              </a:spcBef>
              <a:buNone/>
            </a:pPr>
            <a:r>
              <a:rPr lang="en" sz="2400">
                <a:latin typeface="Arial"/>
                <a:ea typeface="Arial"/>
                <a:cs typeface="Arial"/>
                <a:sym typeface="Arial"/>
              </a:rPr>
              <a:t>In the evening, he sails from Tortuga to Pelegosto using his regular sails. It takes him three hours. The next morning, he sails from Pelegosto back to Tortuga using the 100% cotton sails. It takes him eight hours. Then, in the afternoon, he sails from Tortuga back to Pelegosto using the 100% polyester sails. It takes him two hours and fifty-nine minutes.</a:t>
            </a:r>
          </a:p>
        </p:txBody>
      </p:sp>
    </p:spTree>
  </p:cSld>
  <p:clrMapOvr>
    <a:masterClrMapping/>
  </p:clrMapOvr>
  <p:transition spd="slow">
    <p:cu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sz="3400"/>
              <a:t>Independent variable, dependent variable, control, and treatment group</a:t>
            </a:r>
          </a:p>
        </p:txBody>
      </p:sp>
      <p:sp>
        <p:nvSpPr>
          <p:cNvPr id="784" name="Shape 784"/>
          <p:cNvSpPr txBox="1">
            <a:spLocks noGrp="1"/>
          </p:cNvSpPr>
          <p:nvPr>
            <p:ph type="body" idx="1"/>
          </p:nvPr>
        </p:nvSpPr>
        <p:spPr>
          <a:prstGeom prst="rect">
            <a:avLst/>
          </a:prstGeom>
        </p:spPr>
        <p:txBody>
          <a:bodyPr lIns="91425" tIns="91425" rIns="91425" bIns="91425" anchor="t" anchorCtr="0">
            <a:spAutoFit/>
          </a:bodyPr>
          <a:lstStyle/>
          <a:p>
            <a:pPr lvl="0" rtl="0">
              <a:lnSpc>
                <a:spcPct val="115000"/>
              </a:lnSpc>
              <a:spcBef>
                <a:spcPts val="0"/>
              </a:spcBef>
              <a:buClr>
                <a:srgbClr val="000000"/>
              </a:buClr>
              <a:buSzPct val="36666"/>
              <a:buFont typeface="Arial"/>
              <a:buNone/>
            </a:pPr>
            <a:r>
              <a:rPr lang="en">
                <a:latin typeface="Georgia"/>
                <a:ea typeface="Georgia"/>
                <a:cs typeface="Georgia"/>
                <a:sym typeface="Georgia"/>
              </a:rPr>
              <a:t>Henry notices that his shower is covered in a strange green slime. His friend tells him that coconut juice will get rid of the green slime. Henry decides to check this out by spraying half of the shower with coconut juice every morning. He sprays the other half of the shower with water each morning. After 3 days, there is no change in the appearance of the green slime on either side of the shower.</a:t>
            </a:r>
          </a:p>
          <a:p>
            <a:pPr lvl="0" rtl="0">
              <a:spcBef>
                <a:spcPts val="0"/>
              </a:spcBef>
              <a:buClr>
                <a:srgbClr val="000000"/>
              </a:buClr>
              <a:buFont typeface="Arial"/>
              <a:buNone/>
            </a:pPr>
            <a:endParaRPr sz="1200">
              <a:latin typeface="Georgia"/>
              <a:ea typeface="Georgia"/>
              <a:cs typeface="Georgia"/>
              <a:sym typeface="Georgia"/>
            </a:endParaRPr>
          </a:p>
          <a:p>
            <a:pPr>
              <a:spcBef>
                <a:spcPts val="0"/>
              </a:spcBef>
              <a:buNone/>
            </a:pPr>
            <a:endParaRPr/>
          </a:p>
        </p:txBody>
      </p:sp>
    </p:spTree>
  </p:cSld>
  <p:clrMapOvr>
    <a:masterClrMapping/>
  </p:clrMapOvr>
  <p:transition spd="slow">
    <p:cu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Shape 789"/>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Review</a:t>
            </a:r>
          </a:p>
        </p:txBody>
      </p:sp>
      <p:sp>
        <p:nvSpPr>
          <p:cNvPr id="790" name="Shape 79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Independent variable- the thing you have control over.</a:t>
            </a:r>
          </a:p>
          <a:p>
            <a:pPr marL="457200" lvl="0" indent="-419100" rtl="0">
              <a:spcBef>
                <a:spcPts val="0"/>
              </a:spcBef>
              <a:buClr>
                <a:schemeClr val="dk2"/>
              </a:buClr>
              <a:buSzPct val="100000"/>
              <a:buFont typeface="Trebuchet MS"/>
              <a:buChar char="●"/>
            </a:pPr>
            <a:r>
              <a:rPr lang="en"/>
              <a:t>Dependent variable- your results (what you look for).</a:t>
            </a:r>
          </a:p>
          <a:p>
            <a:pPr marL="457200" lvl="0" indent="-419100" rtl="0">
              <a:spcBef>
                <a:spcPts val="0"/>
              </a:spcBef>
              <a:buClr>
                <a:schemeClr val="dk2"/>
              </a:buClr>
              <a:buSzPct val="100000"/>
              <a:buFont typeface="Trebuchet MS"/>
              <a:buChar char="●"/>
            </a:pPr>
            <a:r>
              <a:rPr lang="en"/>
              <a:t>Control- something you test on that you leave the same as it normally is.</a:t>
            </a:r>
          </a:p>
          <a:p>
            <a:pPr marL="457200" lvl="0" indent="-419100" rtl="0">
              <a:spcBef>
                <a:spcPts val="0"/>
              </a:spcBef>
              <a:buClr>
                <a:schemeClr val="dk2"/>
              </a:buClr>
              <a:buSzPct val="100000"/>
              <a:buFont typeface="Trebuchet MS"/>
              <a:buChar char="●"/>
            </a:pPr>
            <a:r>
              <a:rPr lang="en"/>
              <a:t>Treatment group- something you test on that you change in some way.</a:t>
            </a:r>
          </a:p>
        </p:txBody>
      </p:sp>
    </p:spTree>
  </p:cSld>
  <p:clrMapOvr>
    <a:masterClrMapping/>
  </p:clrMapOvr>
  <p:transition spd="slow">
    <p:cu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Shape 79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sz="3400"/>
              <a:t>Independent variable, dependent variable, control, and treatment group</a:t>
            </a:r>
          </a:p>
        </p:txBody>
      </p:sp>
      <p:sp>
        <p:nvSpPr>
          <p:cNvPr id="796" name="Shape 796"/>
          <p:cNvSpPr txBox="1">
            <a:spLocks noGrp="1"/>
          </p:cNvSpPr>
          <p:nvPr>
            <p:ph type="body" idx="1"/>
          </p:nvPr>
        </p:nvSpPr>
        <p:spPr>
          <a:prstGeom prst="rect">
            <a:avLst/>
          </a:prstGeom>
        </p:spPr>
        <p:txBody>
          <a:bodyPr lIns="91425" tIns="91425" rIns="91425" bIns="91425" anchor="t" anchorCtr="0">
            <a:spAutoFit/>
          </a:bodyPr>
          <a:lstStyle/>
          <a:p>
            <a:pPr lvl="0" rtl="0">
              <a:lnSpc>
                <a:spcPct val="115000"/>
              </a:lnSpc>
              <a:spcBef>
                <a:spcPts val="0"/>
              </a:spcBef>
              <a:buNone/>
            </a:pPr>
            <a:r>
              <a:rPr lang="en">
                <a:latin typeface="Georgia"/>
                <a:ea typeface="Georgia"/>
                <a:cs typeface="Georgia"/>
                <a:sym typeface="Georgia"/>
              </a:rPr>
              <a:t>Henry notices that his shower is covered in a strange green slime. His friend tells him that coconut juice will get rid of the green slime. Henry decides to check this out by spraying half of the shower with coconut juice every morning. He sprays the other half of the shower with water each morning. After 3 days, there is no change in the appearance of the green slime on either side of the shower.</a:t>
            </a:r>
          </a:p>
          <a:p>
            <a:pPr lvl="0" rtl="0">
              <a:spcBef>
                <a:spcPts val="0"/>
              </a:spcBef>
              <a:buNone/>
            </a:pPr>
            <a:endParaRPr sz="1200">
              <a:latin typeface="Georgia"/>
              <a:ea typeface="Georgia"/>
              <a:cs typeface="Georgia"/>
              <a:sym typeface="Georgia"/>
            </a:endParaRPr>
          </a:p>
          <a:p>
            <a:pPr lvl="0" rtl="0">
              <a:spcBef>
                <a:spcPts val="0"/>
              </a:spcBef>
              <a:buNone/>
            </a:pPr>
            <a:endParaRPr/>
          </a:p>
        </p:txBody>
      </p:sp>
    </p:spTree>
  </p:cSld>
  <p:clrMapOvr>
    <a:masterClrMapping/>
  </p:clrMapOvr>
  <p:transition spd="slow">
    <p:cu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Shape 801"/>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Gatorade</a:t>
            </a:r>
          </a:p>
        </p:txBody>
      </p:sp>
      <p:sp>
        <p:nvSpPr>
          <p:cNvPr id="802" name="Shape 802"/>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A student wants to know if gatorade will make her run a mile faster. She runs from her house to the library, which is one mile, while drinking water. The next day, she runs from her school to the park, which is one mile, while drinking gatorade. Here are her results.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Examples</a:t>
            </a:r>
          </a:p>
        </p:txBody>
      </p:sp>
      <p:sp>
        <p:nvSpPr>
          <p:cNvPr id="110" name="Shape 11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Observation: The plant is wilted</a:t>
            </a:r>
          </a:p>
          <a:p>
            <a:pPr marL="457200" lvl="0" indent="-419100" rtl="0">
              <a:spcBef>
                <a:spcPts val="0"/>
              </a:spcBef>
              <a:buClr>
                <a:schemeClr val="dk2"/>
              </a:buClr>
              <a:buSzPct val="100000"/>
              <a:buFont typeface="Arial"/>
              <a:buChar char="●"/>
            </a:pPr>
            <a:r>
              <a:rPr lang="en"/>
              <a:t>Inferences:</a:t>
            </a:r>
          </a:p>
          <a:p>
            <a:pPr marL="914400" lvl="1" indent="-381000" rtl="0">
              <a:spcBef>
                <a:spcPts val="0"/>
              </a:spcBef>
              <a:buClr>
                <a:schemeClr val="dk2"/>
              </a:buClr>
              <a:buSzPct val="80000"/>
              <a:buFont typeface="Courier New"/>
              <a:buChar char="o"/>
            </a:pPr>
            <a:r>
              <a:rPr lang="en"/>
              <a:t>The plant hasn't had enough water</a:t>
            </a:r>
          </a:p>
          <a:p>
            <a:pPr marL="914400" lvl="1" indent="-381000" rtl="0">
              <a:spcBef>
                <a:spcPts val="0"/>
              </a:spcBef>
              <a:buClr>
                <a:schemeClr val="dk2"/>
              </a:buClr>
              <a:buSzPct val="80000"/>
              <a:buFont typeface="Courier New"/>
              <a:buChar char="o"/>
            </a:pPr>
            <a:r>
              <a:rPr lang="en"/>
              <a:t>The plant will die</a:t>
            </a:r>
          </a:p>
          <a:p>
            <a:pPr marL="914400" lvl="1" indent="-381000" rtl="0">
              <a:spcBef>
                <a:spcPts val="0"/>
              </a:spcBef>
              <a:buClr>
                <a:schemeClr val="dk2"/>
              </a:buClr>
              <a:buSzPct val="80000"/>
              <a:buFont typeface="Courier New"/>
              <a:buChar char="o"/>
            </a:pPr>
            <a:r>
              <a:rPr lang="en"/>
              <a:t>The person taking care of the plant is lazy</a:t>
            </a:r>
          </a:p>
        </p:txBody>
      </p:sp>
      <p:pic>
        <p:nvPicPr>
          <p:cNvPr id="111" name="Shape 111"/>
          <p:cNvPicPr preferRelativeResize="0"/>
          <p:nvPr/>
        </p:nvPicPr>
        <p:blipFill>
          <a:blip r:embed="rId3">
            <a:alphaModFix/>
          </a:blip>
          <a:stretch>
            <a:fillRect/>
          </a:stretch>
        </p:blipFill>
        <p:spPr>
          <a:xfrm>
            <a:off x="3460982" y="3975150"/>
            <a:ext cx="2222036" cy="2736149"/>
          </a:xfrm>
          <a:prstGeom prst="rect">
            <a:avLst/>
          </a:prstGeom>
          <a:noFill/>
          <a:ln>
            <a:noFill/>
          </a:ln>
        </p:spPr>
      </p:pic>
    </p:spTree>
  </p:cSld>
  <p:clrMapOvr>
    <a:masterClrMapping/>
  </p:clrMapOvr>
  <p:transition spd="slow">
    <p:cu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808" name="Shape 808"/>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809" name="Shape 809"/>
          <p:cNvPicPr preferRelativeResize="0"/>
          <p:nvPr/>
        </p:nvPicPr>
        <p:blipFill>
          <a:blip r:embed="rId3">
            <a:alphaModFix/>
          </a:blip>
          <a:stretch>
            <a:fillRect/>
          </a:stretch>
        </p:blipFill>
        <p:spPr>
          <a:xfrm>
            <a:off x="602837" y="364424"/>
            <a:ext cx="7938325" cy="6129149"/>
          </a:xfrm>
          <a:prstGeom prst="rect">
            <a:avLst/>
          </a:prstGeom>
          <a:noFill/>
          <a:ln>
            <a:noFill/>
          </a:ln>
        </p:spPr>
      </p:pic>
    </p:spTree>
  </p:cSld>
  <p:clrMapOvr>
    <a:masterClrMapping/>
  </p:clrMapOvr>
  <p:transition spd="slow">
    <p:cu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Almost Done!</a:t>
            </a:r>
          </a:p>
        </p:txBody>
      </p:sp>
      <p:sp>
        <p:nvSpPr>
          <p:cNvPr id="815" name="Shape 81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the independent variable?</a:t>
            </a:r>
          </a:p>
          <a:p>
            <a:pPr marL="457200" lvl="0" indent="-419100" rtl="0">
              <a:spcBef>
                <a:spcPts val="0"/>
              </a:spcBef>
              <a:buClr>
                <a:schemeClr val="dk2"/>
              </a:buClr>
              <a:buSzPct val="100000"/>
              <a:buFont typeface="Trebuchet MS"/>
              <a:buChar char="●"/>
            </a:pPr>
            <a:r>
              <a:rPr lang="en"/>
              <a:t>What is the dependent variable?</a:t>
            </a:r>
          </a:p>
          <a:p>
            <a:pPr marL="457200" lvl="0" indent="-419100" rtl="0">
              <a:spcBef>
                <a:spcPts val="0"/>
              </a:spcBef>
              <a:buClr>
                <a:schemeClr val="dk2"/>
              </a:buClr>
              <a:buSzPct val="100000"/>
              <a:buFont typeface="Trebuchet MS"/>
              <a:buChar char="●"/>
            </a:pPr>
            <a:r>
              <a:rPr lang="en"/>
              <a:t>What is the control?</a:t>
            </a:r>
          </a:p>
          <a:p>
            <a:pPr marL="457200" lvl="0" indent="-419100" rtl="0">
              <a:spcBef>
                <a:spcPts val="0"/>
              </a:spcBef>
              <a:buClr>
                <a:schemeClr val="dk2"/>
              </a:buClr>
              <a:buSzPct val="100000"/>
              <a:buFont typeface="Trebuchet MS"/>
              <a:buChar char="●"/>
            </a:pPr>
            <a:r>
              <a:rPr lang="en"/>
              <a:t>What is the treatment group?</a:t>
            </a:r>
          </a:p>
        </p:txBody>
      </p:sp>
      <p:pic>
        <p:nvPicPr>
          <p:cNvPr id="816" name="Shape 816"/>
          <p:cNvPicPr preferRelativeResize="0"/>
          <p:nvPr/>
        </p:nvPicPr>
        <p:blipFill>
          <a:blip r:embed="rId3">
            <a:alphaModFix/>
          </a:blip>
          <a:stretch>
            <a:fillRect/>
          </a:stretch>
        </p:blipFill>
        <p:spPr>
          <a:xfrm>
            <a:off x="2617656" y="3622625"/>
            <a:ext cx="3908674" cy="3022575"/>
          </a:xfrm>
          <a:prstGeom prst="rect">
            <a:avLst/>
          </a:prstGeom>
          <a:noFill/>
          <a:ln>
            <a:noFill/>
          </a:ln>
        </p:spPr>
      </p:pic>
    </p:spTree>
  </p:cSld>
  <p:clrMapOvr>
    <a:masterClrMapping/>
  </p:clrMapOvr>
  <p:transition spd="slow">
    <p:cu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Shape 82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Almost Done!</a:t>
            </a:r>
          </a:p>
        </p:txBody>
      </p:sp>
      <p:sp>
        <p:nvSpPr>
          <p:cNvPr id="822" name="Shape 822"/>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the independent variable?</a:t>
            </a:r>
          </a:p>
          <a:p>
            <a:pPr marL="457200" lvl="0" indent="-419100" rtl="0">
              <a:spcBef>
                <a:spcPts val="0"/>
              </a:spcBef>
              <a:buClr>
                <a:schemeClr val="dk2"/>
              </a:buClr>
              <a:buSzPct val="100000"/>
              <a:buFont typeface="Trebuchet MS"/>
              <a:buChar char="●"/>
            </a:pPr>
            <a:r>
              <a:rPr lang="en"/>
              <a:t>What is the dependent variable?</a:t>
            </a:r>
          </a:p>
          <a:p>
            <a:pPr marL="457200" lvl="0" indent="-419100" rtl="0">
              <a:spcBef>
                <a:spcPts val="0"/>
              </a:spcBef>
              <a:buClr>
                <a:schemeClr val="dk2"/>
              </a:buClr>
              <a:buSzPct val="100000"/>
              <a:buFont typeface="Trebuchet MS"/>
              <a:buChar char="●"/>
            </a:pPr>
            <a:r>
              <a:rPr lang="en"/>
              <a:t>What is the control?</a:t>
            </a:r>
          </a:p>
          <a:p>
            <a:pPr marL="457200" lvl="0" indent="-419100" rtl="0">
              <a:spcBef>
                <a:spcPts val="0"/>
              </a:spcBef>
              <a:buClr>
                <a:schemeClr val="dk2"/>
              </a:buClr>
              <a:buSzPct val="100000"/>
              <a:buFont typeface="Trebuchet MS"/>
              <a:buChar char="●"/>
            </a:pPr>
            <a:r>
              <a:rPr lang="en"/>
              <a:t>What is the treatment group?</a:t>
            </a:r>
          </a:p>
          <a:p>
            <a:pPr marL="457200" lvl="0" indent="-419100" rtl="0">
              <a:spcBef>
                <a:spcPts val="0"/>
              </a:spcBef>
              <a:buClr>
                <a:schemeClr val="dk2"/>
              </a:buClr>
              <a:buSzPct val="100000"/>
              <a:buFont typeface="Trebuchet MS"/>
              <a:buChar char="●"/>
            </a:pPr>
            <a:r>
              <a:rPr lang="en"/>
              <a:t>Can the student conclude that drinking gatorade makes her run faster? Why or why not?</a:t>
            </a:r>
          </a:p>
        </p:txBody>
      </p:sp>
    </p:spTree>
  </p:cSld>
  <p:clrMapOvr>
    <a:masterClrMapping/>
  </p:clrMapOvr>
  <p:transition spd="slow">
    <p:cu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Shape 82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Test</a:t>
            </a:r>
          </a:p>
        </p:txBody>
      </p:sp>
      <p:sp>
        <p:nvSpPr>
          <p:cNvPr id="828" name="Shape 828"/>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Science Skills Test</a:t>
            </a:r>
          </a:p>
        </p:txBody>
      </p:sp>
      <p:pic>
        <p:nvPicPr>
          <p:cNvPr id="829" name="Shape 829"/>
          <p:cNvPicPr preferRelativeResize="0"/>
          <p:nvPr/>
        </p:nvPicPr>
        <p:blipFill>
          <a:blip r:embed="rId3">
            <a:alphaModFix/>
          </a:blip>
          <a:stretch>
            <a:fillRect/>
          </a:stretch>
        </p:blipFill>
        <p:spPr>
          <a:xfrm>
            <a:off x="1503100" y="2471125"/>
            <a:ext cx="6137800" cy="4096774"/>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Guided Quiz</a:t>
            </a:r>
          </a:p>
        </p:txBody>
      </p:sp>
      <p:sp>
        <p:nvSpPr>
          <p:cNvPr id="117" name="Shape 117"/>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Please answer #3-4.</a:t>
            </a:r>
          </a:p>
        </p:txBody>
      </p:sp>
      <p:pic>
        <p:nvPicPr>
          <p:cNvPr id="118" name="Shape 118"/>
          <p:cNvPicPr preferRelativeResize="0"/>
          <p:nvPr/>
        </p:nvPicPr>
        <p:blipFill>
          <a:blip r:embed="rId3">
            <a:alphaModFix/>
          </a:blip>
          <a:stretch>
            <a:fillRect/>
          </a:stretch>
        </p:blipFill>
        <p:spPr>
          <a:xfrm>
            <a:off x="3714750" y="4815300"/>
            <a:ext cx="1714499" cy="17525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199" y="261612"/>
            <a:ext cx="8229600" cy="1143000"/>
          </a:xfrm>
          <a:prstGeom prst="rect">
            <a:avLst/>
          </a:prstGeom>
        </p:spPr>
        <p:txBody>
          <a:bodyPr lIns="38100" tIns="38100" rIns="38100" bIns="38100" anchor="t" anchorCtr="0">
            <a:spAutoFit/>
          </a:bodyPr>
          <a:lstStyle/>
          <a:p>
            <a:pPr>
              <a:lnSpc>
                <a:spcPct val="100000"/>
              </a:lnSpc>
              <a:spcBef>
                <a:spcPts val="0"/>
              </a:spcBef>
              <a:buNone/>
            </a:pPr>
            <a:r>
              <a:rPr lang="en">
                <a:solidFill>
                  <a:srgbClr val="000000"/>
                </a:solidFill>
                <a:latin typeface="Arial"/>
                <a:ea typeface="Arial"/>
                <a:cs typeface="Arial"/>
                <a:sym typeface="Arial"/>
              </a:rPr>
              <a:t>Your Turn: What observations can you make? </a:t>
            </a:r>
          </a:p>
        </p:txBody>
      </p:sp>
      <p:sp>
        <p:nvSpPr>
          <p:cNvPr id="124" name="Shape 124"/>
          <p:cNvSpPr txBox="1">
            <a:spLocks noGrp="1"/>
          </p:cNvSpPr>
          <p:nvPr>
            <p:ph type="body" idx="1"/>
          </p:nvPr>
        </p:nvSpPr>
        <p:spPr>
          <a:prstGeom prst="rect">
            <a:avLst/>
          </a:prstGeom>
        </p:spPr>
        <p:txBody>
          <a:bodyPr lIns="38100" tIns="38100" rIns="38100" bIns="38100" anchor="t" anchorCtr="0">
            <a:spAutoFit/>
          </a:bodyPr>
          <a:lstStyle/>
          <a:p>
            <a:pPr algn="ctr">
              <a:lnSpc>
                <a:spcPct val="100000"/>
              </a:lnSpc>
              <a:spcBef>
                <a:spcPts val="0"/>
              </a:spcBef>
              <a:buNone/>
            </a:pPr>
            <a:r>
              <a:rPr lang="en" sz="3200">
                <a:solidFill>
                  <a:srgbClr val="000000"/>
                </a:solidFill>
                <a:latin typeface="Arial"/>
                <a:ea typeface="Arial"/>
                <a:cs typeface="Arial"/>
                <a:sym typeface="Arial"/>
              </a:rPr>
              <a:t> </a:t>
            </a:r>
          </a:p>
        </p:txBody>
      </p:sp>
      <p:pic>
        <p:nvPicPr>
          <p:cNvPr id="125" name="Shape 125"/>
          <p:cNvPicPr preferRelativeResize="0"/>
          <p:nvPr/>
        </p:nvPicPr>
        <p:blipFill>
          <a:blip r:embed="rId3">
            <a:alphaModFix/>
          </a:blip>
          <a:stretch>
            <a:fillRect/>
          </a:stretch>
        </p:blipFill>
        <p:spPr>
          <a:xfrm>
            <a:off x="1050239" y="1428694"/>
            <a:ext cx="7043521" cy="531058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199" y="261612"/>
            <a:ext cx="8229600" cy="1143000"/>
          </a:xfrm>
          <a:prstGeom prst="rect">
            <a:avLst/>
          </a:prstGeom>
        </p:spPr>
        <p:txBody>
          <a:bodyPr lIns="38100" tIns="38100" rIns="38100" bIns="38100" anchor="t" anchorCtr="0">
            <a:spAutoFit/>
          </a:bodyPr>
          <a:lstStyle/>
          <a:p>
            <a:pPr lvl="0" rtl="0">
              <a:lnSpc>
                <a:spcPct val="100000"/>
              </a:lnSpc>
              <a:spcBef>
                <a:spcPts val="0"/>
              </a:spcBef>
              <a:buNone/>
            </a:pPr>
            <a:r>
              <a:rPr lang="en">
                <a:solidFill>
                  <a:srgbClr val="000000"/>
                </a:solidFill>
                <a:latin typeface="Arial"/>
                <a:ea typeface="Arial"/>
                <a:cs typeface="Arial"/>
                <a:sym typeface="Arial"/>
              </a:rPr>
              <a:t>Your Turn: What inferences can you make? </a:t>
            </a:r>
          </a:p>
        </p:txBody>
      </p:sp>
      <p:sp>
        <p:nvSpPr>
          <p:cNvPr id="131" name="Shape 131"/>
          <p:cNvSpPr txBox="1">
            <a:spLocks noGrp="1"/>
          </p:cNvSpPr>
          <p:nvPr>
            <p:ph type="body" idx="1"/>
          </p:nvPr>
        </p:nvSpPr>
        <p:spPr>
          <a:prstGeom prst="rect">
            <a:avLst/>
          </a:prstGeom>
        </p:spPr>
        <p:txBody>
          <a:bodyPr lIns="38100" tIns="38100" rIns="38100" bIns="38100" anchor="t" anchorCtr="0">
            <a:spAutoFit/>
          </a:bodyPr>
          <a:lstStyle/>
          <a:p>
            <a:pPr lvl="0" algn="ctr" rtl="0">
              <a:lnSpc>
                <a:spcPct val="100000"/>
              </a:lnSpc>
              <a:spcBef>
                <a:spcPts val="0"/>
              </a:spcBef>
              <a:buNone/>
            </a:pPr>
            <a:r>
              <a:rPr lang="en" sz="3200">
                <a:solidFill>
                  <a:srgbClr val="000000"/>
                </a:solidFill>
                <a:latin typeface="Arial"/>
                <a:ea typeface="Arial"/>
                <a:cs typeface="Arial"/>
                <a:sym typeface="Arial"/>
              </a:rPr>
              <a:t> </a:t>
            </a:r>
          </a:p>
        </p:txBody>
      </p:sp>
      <p:pic>
        <p:nvPicPr>
          <p:cNvPr id="132" name="Shape 132"/>
          <p:cNvPicPr preferRelativeResize="0"/>
          <p:nvPr/>
        </p:nvPicPr>
        <p:blipFill>
          <a:blip r:embed="rId3">
            <a:alphaModFix/>
          </a:blip>
          <a:stretch>
            <a:fillRect/>
          </a:stretch>
        </p:blipFill>
        <p:spPr>
          <a:xfrm>
            <a:off x="1050239" y="1428694"/>
            <a:ext cx="7043521" cy="531058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prstGeom prst="rect">
            <a:avLst/>
          </a:prstGeom>
        </p:spPr>
        <p:txBody>
          <a:bodyPr lIns="38100" tIns="38100" rIns="38100" bIns="38100" anchor="t" anchorCtr="0">
            <a:spAutoFit/>
          </a:bodyPr>
          <a:lstStyle/>
          <a:p>
            <a:pPr>
              <a:lnSpc>
                <a:spcPct val="100000"/>
              </a:lnSpc>
              <a:spcBef>
                <a:spcPts val="0"/>
              </a:spcBef>
              <a:buNone/>
            </a:pPr>
            <a:r>
              <a:rPr lang="en">
                <a:solidFill>
                  <a:srgbClr val="000000"/>
                </a:solidFill>
                <a:latin typeface="Arial"/>
                <a:ea typeface="Arial"/>
                <a:cs typeface="Arial"/>
                <a:sym typeface="Arial"/>
              </a:rPr>
              <a:t>Your Turn: What observations can you make? </a:t>
            </a:r>
          </a:p>
        </p:txBody>
      </p:sp>
      <p:sp>
        <p:nvSpPr>
          <p:cNvPr id="138" name="Shape 138"/>
          <p:cNvSpPr txBox="1">
            <a:spLocks noGrp="1"/>
          </p:cNvSpPr>
          <p:nvPr>
            <p:ph type="body" idx="1"/>
          </p:nvPr>
        </p:nvSpPr>
        <p:spPr>
          <a:prstGeom prst="rect">
            <a:avLst/>
          </a:prstGeom>
        </p:spPr>
        <p:txBody>
          <a:bodyPr lIns="38100" tIns="38100" rIns="38100" bIns="38100" anchor="t" anchorCtr="0">
            <a:spAutoFit/>
          </a:bodyPr>
          <a:lstStyle/>
          <a:p>
            <a:pPr algn="ctr">
              <a:lnSpc>
                <a:spcPct val="100000"/>
              </a:lnSpc>
              <a:spcBef>
                <a:spcPts val="0"/>
              </a:spcBef>
              <a:buNone/>
            </a:pPr>
            <a:r>
              <a:rPr lang="en" sz="3200">
                <a:solidFill>
                  <a:srgbClr val="000000"/>
                </a:solidFill>
                <a:latin typeface="Arial"/>
                <a:ea typeface="Arial"/>
                <a:cs typeface="Arial"/>
                <a:sym typeface="Arial"/>
              </a:rPr>
              <a:t> </a:t>
            </a:r>
          </a:p>
        </p:txBody>
      </p:sp>
      <p:pic>
        <p:nvPicPr>
          <p:cNvPr id="139" name="Shape 139"/>
          <p:cNvPicPr preferRelativeResize="0"/>
          <p:nvPr/>
        </p:nvPicPr>
        <p:blipFill>
          <a:blip r:embed="rId3">
            <a:alphaModFix/>
          </a:blip>
          <a:stretch>
            <a:fillRect/>
          </a:stretch>
        </p:blipFill>
        <p:spPr>
          <a:xfrm>
            <a:off x="1345245" y="1600200"/>
            <a:ext cx="6453510" cy="4737976"/>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38100" tIns="38100" rIns="38100" bIns="38100" anchor="t" anchorCtr="0">
            <a:spAutoFit/>
          </a:bodyPr>
          <a:lstStyle/>
          <a:p>
            <a:pPr lvl="0" rtl="0">
              <a:lnSpc>
                <a:spcPct val="100000"/>
              </a:lnSpc>
              <a:spcBef>
                <a:spcPts val="0"/>
              </a:spcBef>
              <a:buNone/>
            </a:pPr>
            <a:r>
              <a:rPr lang="en">
                <a:solidFill>
                  <a:srgbClr val="000000"/>
                </a:solidFill>
                <a:latin typeface="Arial"/>
                <a:ea typeface="Arial"/>
                <a:cs typeface="Arial"/>
                <a:sym typeface="Arial"/>
              </a:rPr>
              <a:t>Your Turn: What inferences can you make? </a:t>
            </a:r>
          </a:p>
        </p:txBody>
      </p:sp>
      <p:sp>
        <p:nvSpPr>
          <p:cNvPr id="145" name="Shape 145"/>
          <p:cNvSpPr txBox="1">
            <a:spLocks noGrp="1"/>
          </p:cNvSpPr>
          <p:nvPr>
            <p:ph type="body" idx="1"/>
          </p:nvPr>
        </p:nvSpPr>
        <p:spPr>
          <a:prstGeom prst="rect">
            <a:avLst/>
          </a:prstGeom>
        </p:spPr>
        <p:txBody>
          <a:bodyPr lIns="38100" tIns="38100" rIns="38100" bIns="38100" anchor="t" anchorCtr="0">
            <a:spAutoFit/>
          </a:bodyPr>
          <a:lstStyle/>
          <a:p>
            <a:pPr lvl="0" algn="ctr" rtl="0">
              <a:lnSpc>
                <a:spcPct val="100000"/>
              </a:lnSpc>
              <a:spcBef>
                <a:spcPts val="0"/>
              </a:spcBef>
              <a:buNone/>
            </a:pPr>
            <a:r>
              <a:rPr lang="en" sz="3200">
                <a:solidFill>
                  <a:srgbClr val="000000"/>
                </a:solidFill>
                <a:latin typeface="Arial"/>
                <a:ea typeface="Arial"/>
                <a:cs typeface="Arial"/>
                <a:sym typeface="Arial"/>
              </a:rPr>
              <a:t> </a:t>
            </a:r>
          </a:p>
        </p:txBody>
      </p:sp>
      <p:pic>
        <p:nvPicPr>
          <p:cNvPr id="146" name="Shape 146"/>
          <p:cNvPicPr preferRelativeResize="0"/>
          <p:nvPr/>
        </p:nvPicPr>
        <p:blipFill>
          <a:blip r:embed="rId3">
            <a:alphaModFix/>
          </a:blip>
          <a:stretch>
            <a:fillRect/>
          </a:stretch>
        </p:blipFill>
        <p:spPr>
          <a:xfrm>
            <a:off x="1345245" y="1600200"/>
            <a:ext cx="6453510" cy="473797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Your Turn: What observations can you make?</a:t>
            </a:r>
          </a:p>
        </p:txBody>
      </p:sp>
      <p:sp>
        <p:nvSpPr>
          <p:cNvPr id="152" name="Shape 152"/>
          <p:cNvSpPr txBox="1">
            <a:spLocks noGrp="1"/>
          </p:cNvSpPr>
          <p:nvPr>
            <p:ph type="body" idx="1"/>
          </p:nvPr>
        </p:nvSpPr>
        <p:spPr>
          <a:prstGeom prst="rect">
            <a:avLst/>
          </a:prstGeom>
        </p:spPr>
        <p:txBody>
          <a:bodyPr lIns="91425" tIns="91425" rIns="91425" bIns="91425" anchor="t" anchorCtr="0">
            <a:spAutoFit/>
          </a:bodyPr>
          <a:lstStyle/>
          <a:p>
            <a:pPr lvl="0" rtl="0">
              <a:spcBef>
                <a:spcPts val="0"/>
              </a:spcBef>
              <a:buNone/>
            </a:pPr>
            <a:endParaRPr/>
          </a:p>
        </p:txBody>
      </p:sp>
      <p:pic>
        <p:nvPicPr>
          <p:cNvPr id="153" name="Shape 153"/>
          <p:cNvPicPr preferRelativeResize="0"/>
          <p:nvPr/>
        </p:nvPicPr>
        <p:blipFill>
          <a:blip r:embed="rId3">
            <a:alphaModFix/>
          </a:blip>
          <a:stretch>
            <a:fillRect/>
          </a:stretch>
        </p:blipFill>
        <p:spPr>
          <a:xfrm>
            <a:off x="1107162" y="1485425"/>
            <a:ext cx="6929675" cy="51972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Your Turn: What inferences can you make?</a:t>
            </a:r>
          </a:p>
        </p:txBody>
      </p:sp>
      <p:sp>
        <p:nvSpPr>
          <p:cNvPr id="159" name="Shape 159"/>
          <p:cNvSpPr txBox="1">
            <a:spLocks noGrp="1"/>
          </p:cNvSpPr>
          <p:nvPr>
            <p:ph type="body" idx="1"/>
          </p:nvPr>
        </p:nvSpPr>
        <p:spPr>
          <a:prstGeom prst="rect">
            <a:avLst/>
          </a:prstGeom>
        </p:spPr>
        <p:txBody>
          <a:bodyPr lIns="91425" tIns="91425" rIns="91425" bIns="91425" anchor="t" anchorCtr="0">
            <a:spAutoFit/>
          </a:bodyPr>
          <a:lstStyle/>
          <a:p>
            <a:pPr lvl="0" rtl="0">
              <a:spcBef>
                <a:spcPts val="0"/>
              </a:spcBef>
              <a:buNone/>
            </a:pPr>
            <a:endParaRPr/>
          </a:p>
        </p:txBody>
      </p:sp>
      <p:pic>
        <p:nvPicPr>
          <p:cNvPr id="160" name="Shape 160"/>
          <p:cNvPicPr preferRelativeResize="0"/>
          <p:nvPr/>
        </p:nvPicPr>
        <p:blipFill>
          <a:blip r:embed="rId3">
            <a:alphaModFix/>
          </a:blip>
          <a:stretch>
            <a:fillRect/>
          </a:stretch>
        </p:blipFill>
        <p:spPr>
          <a:xfrm>
            <a:off x="1107162" y="1485425"/>
            <a:ext cx="6929675" cy="519725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Science Skills Guided Notes</a:t>
            </a:r>
          </a:p>
        </p:txBody>
      </p:sp>
      <p:sp>
        <p:nvSpPr>
          <p:cNvPr id="43" name="Shape 43"/>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r>
              <a:rPr lang="en"/>
              <a:t>https://docs.google.com/document/d/12guyH4tzi77BCW0gt1ZllOD06liuh_9k0e5iIAuRSWo/edit?usp=sharing</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Shape 165"/>
          <p:cNvPicPr preferRelativeResize="0"/>
          <p:nvPr/>
        </p:nvPicPr>
        <p:blipFill>
          <a:blip r:embed="rId3">
            <a:alphaModFix/>
          </a:blip>
          <a:stretch>
            <a:fillRect/>
          </a:stretch>
        </p:blipFill>
        <p:spPr>
          <a:xfrm>
            <a:off x="915637" y="915637"/>
            <a:ext cx="7251502" cy="5061667"/>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Shape 171"/>
          <p:cNvSpPr txBox="1">
            <a:spLocks noGrp="1"/>
          </p:cNvSpPr>
          <p:nvPr>
            <p:ph type="subTitle" idx="1"/>
          </p:nvPr>
        </p:nvSpPr>
        <p:spPr>
          <a:xfrm>
            <a:off x="1645919" y="4114800"/>
            <a:ext cx="5920740" cy="891539"/>
          </a:xfrm>
          <a:prstGeom prst="rect">
            <a:avLst/>
          </a:prstGeom>
        </p:spPr>
        <p:txBody>
          <a:bodyPr lIns="38100" tIns="38100" rIns="38100" bIns="38100" anchor="t" anchorCtr="0">
            <a:spAutoFit/>
          </a:bodyPr>
          <a:lstStyle/>
          <a:p>
            <a:pPr algn="ctr">
              <a:lnSpc>
                <a:spcPct val="100000"/>
              </a:lnSpc>
              <a:spcBef>
                <a:spcPts val="0"/>
              </a:spcBef>
              <a:buNone/>
            </a:pPr>
            <a:r>
              <a:rPr lang="en" sz="3200">
                <a:solidFill>
                  <a:srgbClr val="000000"/>
                </a:solidFill>
                <a:latin typeface="Arial"/>
                <a:ea typeface="Arial"/>
                <a:cs typeface="Arial"/>
                <a:sym typeface="Arial"/>
              </a:rPr>
              <a:t> </a:t>
            </a:r>
          </a:p>
        </p:txBody>
      </p:sp>
      <p:sp>
        <p:nvSpPr>
          <p:cNvPr id="170" name="Shape 170"/>
          <p:cNvSpPr txBox="1">
            <a:spLocks noGrp="1"/>
          </p:cNvSpPr>
          <p:nvPr>
            <p:ph type="title"/>
          </p:nvPr>
        </p:nvSpPr>
        <p:spPr>
          <a:xfrm>
            <a:off x="177990" y="1341129"/>
            <a:ext cx="5519400" cy="1322400"/>
          </a:xfrm>
          <a:prstGeom prst="rect">
            <a:avLst/>
          </a:prstGeom>
        </p:spPr>
        <p:txBody>
          <a:bodyPr lIns="38100" tIns="38100" rIns="38100" bIns="38100" anchor="t" anchorCtr="0">
            <a:spAutoFit/>
          </a:bodyPr>
          <a:lstStyle/>
          <a:p>
            <a:pPr algn="ctr" rtl="0">
              <a:lnSpc>
                <a:spcPct val="100000"/>
              </a:lnSpc>
              <a:spcBef>
                <a:spcPts val="0"/>
              </a:spcBef>
              <a:buNone/>
            </a:pPr>
            <a:r>
              <a:rPr lang="en" sz="3600">
                <a:solidFill>
                  <a:srgbClr val="000000"/>
                </a:solidFill>
                <a:latin typeface="Arial"/>
                <a:ea typeface="Arial"/>
                <a:cs typeface="Arial"/>
                <a:sym typeface="Arial"/>
              </a:rPr>
              <a:t>Competition: Guided Quiz #5</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p:nvPr/>
        </p:nvSpPr>
        <p:spPr>
          <a:xfrm>
            <a:off x="1237" y="1237"/>
            <a:ext cx="4640579" cy="1790617"/>
          </a:xfrm>
          <a:prstGeom prst="rect">
            <a:avLst/>
          </a:prstGeom>
          <a:noFill/>
          <a:ln>
            <a:noFill/>
          </a:ln>
        </p:spPr>
        <p:txBody>
          <a:bodyPr lIns="38100" tIns="38100" rIns="38100" bIns="38100" anchor="t" anchorCtr="0">
            <a:spAutoFit/>
          </a:bodyPr>
          <a:lstStyle/>
          <a:p>
            <a:pPr rtl="0">
              <a:lnSpc>
                <a:spcPct val="100000"/>
              </a:lnSpc>
              <a:spcBef>
                <a:spcPts val="0"/>
              </a:spcBef>
              <a:buNone/>
            </a:pPr>
            <a:endParaRPr sz="2666">
              <a:solidFill>
                <a:srgbClr val="000000"/>
              </a:solidFill>
              <a:latin typeface="Arial"/>
              <a:ea typeface="Arial"/>
              <a:cs typeface="Arial"/>
              <a:sym typeface="Arial"/>
            </a:endParaRPr>
          </a:p>
        </p:txBody>
      </p:sp>
      <p:sp>
        <p:nvSpPr>
          <p:cNvPr id="177" name="Shape 177">
            <a:hlinkClick r:id="rId3"/>
          </p:cNvPr>
          <p:cNvSpPr/>
          <p:nvPr/>
        </p:nvSpPr>
        <p:spPr>
          <a:xfrm>
            <a:off x="159980" y="122301"/>
            <a:ext cx="8824039" cy="6613397"/>
          </a:xfrm>
          <a:prstGeom prst="rect">
            <a:avLst/>
          </a:prstGeom>
          <a:blipFill>
            <a:blip r:embed="rId4">
              <a:alphaModFix/>
            </a:blip>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Activities</a:t>
            </a:r>
          </a:p>
        </p:txBody>
      </p:sp>
      <p:sp>
        <p:nvSpPr>
          <p:cNvPr id="183" name="Shape 18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Scientific Method BDA (time permitting)</a:t>
            </a:r>
          </a:p>
          <a:p>
            <a:pPr marL="914400" lvl="1" indent="-381000" rtl="0">
              <a:spcBef>
                <a:spcPts val="0"/>
              </a:spcBef>
              <a:buClr>
                <a:schemeClr val="dk2"/>
              </a:buClr>
              <a:buSzPct val="80000"/>
              <a:buFont typeface="Trebuchet MS"/>
              <a:buChar char="○"/>
            </a:pPr>
            <a:r>
              <a:rPr lang="en" u="sng">
                <a:solidFill>
                  <a:schemeClr val="hlink"/>
                </a:solidFill>
                <a:hlinkClick r:id="rId3"/>
              </a:rPr>
              <a:t>https://docs.google.com/document/d/1X-72KGTCX2hyBRE0yhupq7G_F_FikjPCABSQsORvm2U/edit?usp=sharing</a:t>
            </a:r>
          </a:p>
          <a:p>
            <a:pPr marL="914400" lvl="1" indent="-381000" rtl="0">
              <a:spcBef>
                <a:spcPts val="0"/>
              </a:spcBef>
              <a:buClr>
                <a:schemeClr val="dk2"/>
              </a:buClr>
              <a:buSzPct val="80000"/>
              <a:buFont typeface="Trebuchet MS"/>
              <a:buChar char="○"/>
            </a:pPr>
            <a:r>
              <a:rPr lang="en" u="sng">
                <a:solidFill>
                  <a:schemeClr val="hlink"/>
                </a:solidFill>
                <a:hlinkClick r:id="rId4"/>
              </a:rPr>
              <a:t>https://docs.google.com/document/d/1LY_alO1JIgoefedJ1mfMUHQgpNDuzwoZ8IUV_IJsUqA/edit?usp=sharing</a:t>
            </a:r>
          </a:p>
          <a:p>
            <a:pPr marL="457200" lvl="0" indent="0" rtl="0">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Experiments</a:t>
            </a:r>
          </a:p>
        </p:txBody>
      </p:sp>
      <p:sp>
        <p:nvSpPr>
          <p:cNvPr id="189" name="Shape 189"/>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an experiment?</a:t>
            </a:r>
          </a:p>
          <a:p>
            <a:pPr lvl="0">
              <a:spcBef>
                <a:spcPts val="0"/>
              </a:spcBef>
              <a:buNone/>
            </a:pPr>
            <a:endParaRPr/>
          </a:p>
        </p:txBody>
      </p:sp>
      <p:pic>
        <p:nvPicPr>
          <p:cNvPr id="190" name="Shape 190"/>
          <p:cNvPicPr preferRelativeResize="0"/>
          <p:nvPr/>
        </p:nvPicPr>
        <p:blipFill>
          <a:blip r:embed="rId3">
            <a:alphaModFix/>
          </a:blip>
          <a:stretch>
            <a:fillRect/>
          </a:stretch>
        </p:blipFill>
        <p:spPr>
          <a:xfrm>
            <a:off x="3438987" y="4082150"/>
            <a:ext cx="2266025" cy="228534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Experiments</a:t>
            </a:r>
          </a:p>
        </p:txBody>
      </p:sp>
      <p:sp>
        <p:nvSpPr>
          <p:cNvPr id="196" name="Shape 196"/>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an experiment?</a:t>
            </a:r>
          </a:p>
          <a:p>
            <a:pPr marL="457200" lvl="0" indent="-419100" rtl="0">
              <a:spcBef>
                <a:spcPts val="0"/>
              </a:spcBef>
              <a:buClr>
                <a:schemeClr val="dk2"/>
              </a:buClr>
              <a:buSzPct val="100000"/>
              <a:buFont typeface="Trebuchet MS"/>
              <a:buChar char="●"/>
            </a:pPr>
            <a:r>
              <a:rPr lang="en"/>
              <a:t>Are scientists the only people who do experiments?</a:t>
            </a:r>
          </a:p>
          <a:p>
            <a:pPr lvl="0" rtl="0">
              <a:spcBef>
                <a:spcPts val="0"/>
              </a:spcBef>
              <a:buNone/>
            </a:pPr>
            <a:endParaRPr/>
          </a:p>
        </p:txBody>
      </p:sp>
      <p:pic>
        <p:nvPicPr>
          <p:cNvPr id="197" name="Shape 197"/>
          <p:cNvPicPr preferRelativeResize="0"/>
          <p:nvPr/>
        </p:nvPicPr>
        <p:blipFill>
          <a:blip r:embed="rId3">
            <a:alphaModFix/>
          </a:blip>
          <a:stretch>
            <a:fillRect/>
          </a:stretch>
        </p:blipFill>
        <p:spPr>
          <a:xfrm>
            <a:off x="3438987" y="4082150"/>
            <a:ext cx="2266025" cy="2285349"/>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Experiments</a:t>
            </a:r>
          </a:p>
        </p:txBody>
      </p:sp>
      <p:sp>
        <p:nvSpPr>
          <p:cNvPr id="203" name="Shape 20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an experiment?</a:t>
            </a:r>
          </a:p>
          <a:p>
            <a:pPr marL="457200" lvl="0" indent="-419100" rtl="0">
              <a:spcBef>
                <a:spcPts val="0"/>
              </a:spcBef>
              <a:buClr>
                <a:schemeClr val="dk2"/>
              </a:buClr>
              <a:buSzPct val="100000"/>
              <a:buFont typeface="Trebuchet MS"/>
              <a:buChar char="●"/>
            </a:pPr>
            <a:r>
              <a:rPr lang="en"/>
              <a:t>Are scientists the only people who do experiments?</a:t>
            </a:r>
          </a:p>
          <a:p>
            <a:pPr marL="457200" lvl="0" indent="-419100" rtl="0">
              <a:spcBef>
                <a:spcPts val="0"/>
              </a:spcBef>
              <a:buClr>
                <a:schemeClr val="dk2"/>
              </a:buClr>
              <a:buSzPct val="100000"/>
              <a:buFont typeface="Trebuchet MS"/>
              <a:buChar char="●"/>
            </a:pPr>
            <a:r>
              <a:rPr lang="en"/>
              <a:t>Why do people do experiments?</a:t>
            </a:r>
          </a:p>
        </p:txBody>
      </p:sp>
      <p:pic>
        <p:nvPicPr>
          <p:cNvPr id="204" name="Shape 204"/>
          <p:cNvPicPr preferRelativeResize="0"/>
          <p:nvPr/>
        </p:nvPicPr>
        <p:blipFill>
          <a:blip r:embed="rId3">
            <a:alphaModFix/>
          </a:blip>
          <a:stretch>
            <a:fillRect/>
          </a:stretch>
        </p:blipFill>
        <p:spPr>
          <a:xfrm>
            <a:off x="3438987" y="4082150"/>
            <a:ext cx="2266025" cy="2285349"/>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Guided Quiz</a:t>
            </a:r>
          </a:p>
        </p:txBody>
      </p:sp>
      <p:sp>
        <p:nvSpPr>
          <p:cNvPr id="210" name="Shape 21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Please answer #6-8</a:t>
            </a:r>
          </a:p>
        </p:txBody>
      </p:sp>
      <p:pic>
        <p:nvPicPr>
          <p:cNvPr id="211" name="Shape 211"/>
          <p:cNvPicPr preferRelativeResize="0"/>
          <p:nvPr/>
        </p:nvPicPr>
        <p:blipFill>
          <a:blip r:embed="rId3">
            <a:alphaModFix/>
          </a:blip>
          <a:stretch>
            <a:fillRect/>
          </a:stretch>
        </p:blipFill>
        <p:spPr>
          <a:xfrm>
            <a:off x="3714750" y="4815300"/>
            <a:ext cx="1714499" cy="1752599"/>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Today's Topic: How to Perform a Good Experiment</a:t>
            </a:r>
          </a:p>
        </p:txBody>
      </p:sp>
      <p:sp>
        <p:nvSpPr>
          <p:cNvPr id="217" name="Shape 217"/>
          <p:cNvSpPr txBox="1">
            <a:spLocks noGrp="1"/>
          </p:cNvSpPr>
          <p:nvPr>
            <p:ph type="body" idx="1"/>
          </p:nvPr>
        </p:nvSpPr>
        <p:spPr>
          <a:prstGeom prst="rect">
            <a:avLst/>
          </a:prstGeom>
        </p:spPr>
        <p:txBody>
          <a:bodyPr lIns="91425" tIns="91425" rIns="91425" bIns="91425" anchor="t" anchorCtr="0">
            <a:spAutoFit/>
          </a:bodyPr>
          <a:lstStyle/>
          <a:p>
            <a:pPr lvl="0">
              <a:spcBef>
                <a:spcPts val="0"/>
              </a:spcBef>
              <a:buNone/>
            </a:pPr>
            <a:endParaRPr/>
          </a:p>
        </p:txBody>
      </p:sp>
      <p:pic>
        <p:nvPicPr>
          <p:cNvPr id="218" name="Shape 218"/>
          <p:cNvPicPr preferRelativeResize="0"/>
          <p:nvPr/>
        </p:nvPicPr>
        <p:blipFill>
          <a:blip r:embed="rId3">
            <a:alphaModFix/>
          </a:blip>
          <a:stretch>
            <a:fillRect/>
          </a:stretch>
        </p:blipFill>
        <p:spPr>
          <a:xfrm>
            <a:off x="2787650" y="2274300"/>
            <a:ext cx="3568700" cy="3619500"/>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Today's Topic: How to Perform a Good Experiment</a:t>
            </a:r>
          </a:p>
        </p:txBody>
      </p:sp>
      <p:sp>
        <p:nvSpPr>
          <p:cNvPr id="224" name="Shape 22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Poorly performed experiments often lead people to incorrect conclusions, as seen in the following example.</a:t>
            </a:r>
          </a:p>
        </p:txBody>
      </p:sp>
      <p:pic>
        <p:nvPicPr>
          <p:cNvPr id="225" name="Shape 225"/>
          <p:cNvPicPr preferRelativeResize="0"/>
          <p:nvPr/>
        </p:nvPicPr>
        <p:blipFill>
          <a:blip r:embed="rId3">
            <a:alphaModFix/>
          </a:blip>
          <a:stretch>
            <a:fillRect/>
          </a:stretch>
        </p:blipFill>
        <p:spPr>
          <a:xfrm>
            <a:off x="3070487" y="3525200"/>
            <a:ext cx="3003025" cy="30426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What this unit covers</a:t>
            </a:r>
          </a:p>
        </p:txBody>
      </p:sp>
      <p:sp>
        <p:nvSpPr>
          <p:cNvPr id="49" name="Shape 49"/>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Observation vs Inference</a:t>
            </a:r>
          </a:p>
          <a:p>
            <a:pPr marL="457200" lvl="0" indent="-419100" rtl="0">
              <a:spcBef>
                <a:spcPts val="0"/>
              </a:spcBef>
              <a:buClr>
                <a:schemeClr val="dk2"/>
              </a:buClr>
              <a:buSzPct val="100000"/>
              <a:buFont typeface="Arial"/>
              <a:buChar char="●"/>
            </a:pPr>
            <a:r>
              <a:rPr lang="en"/>
              <a:t>Scientific Method</a:t>
            </a:r>
          </a:p>
          <a:p>
            <a:pPr marL="457200" lvl="0" indent="-419100" rtl="0">
              <a:spcBef>
                <a:spcPts val="0"/>
              </a:spcBef>
              <a:buClr>
                <a:schemeClr val="dk2"/>
              </a:buClr>
              <a:buSzPct val="100000"/>
              <a:buFont typeface="Arial"/>
              <a:buChar char="●"/>
            </a:pPr>
            <a:r>
              <a:rPr lang="en"/>
              <a:t>Variables</a:t>
            </a:r>
          </a:p>
          <a:p>
            <a:pPr marL="457200" lvl="0" indent="-419100" rtl="0">
              <a:spcBef>
                <a:spcPts val="0"/>
              </a:spcBef>
              <a:buClr>
                <a:schemeClr val="dk2"/>
              </a:buClr>
              <a:buSzPct val="100000"/>
              <a:buFont typeface="Arial"/>
              <a:buChar char="●"/>
            </a:pPr>
            <a:r>
              <a:rPr lang="en"/>
              <a:t>Interpreting Graphs and Tables</a:t>
            </a:r>
          </a:p>
          <a:p>
            <a:pPr marL="457200" lvl="0" indent="-419100">
              <a:spcBef>
                <a:spcPts val="0"/>
              </a:spcBef>
              <a:buClr>
                <a:schemeClr val="dk2"/>
              </a:buClr>
              <a:buSzPct val="100000"/>
              <a:buFont typeface="Arial"/>
              <a:buChar char="●"/>
            </a:pPr>
            <a:r>
              <a:rPr lang="en"/>
              <a:t>Science Fair Prep</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72300" y="-611762"/>
            <a:ext cx="8229600" cy="1143000"/>
          </a:xfrm>
          <a:prstGeom prst="rect">
            <a:avLst/>
          </a:prstGeom>
        </p:spPr>
        <p:txBody>
          <a:bodyPr lIns="91425" tIns="91425" rIns="91425" bIns="91425" anchor="b" anchorCtr="0">
            <a:spAutoFit/>
          </a:bodyPr>
          <a:lstStyle/>
          <a:p>
            <a:pPr lvl="0" rtl="0">
              <a:spcBef>
                <a:spcPts val="0"/>
              </a:spcBef>
              <a:buNone/>
            </a:pPr>
            <a:r>
              <a:rPr lang="en" sz="1200"/>
              <a:t>Start at 7:40</a:t>
            </a:r>
          </a:p>
        </p:txBody>
      </p:sp>
      <p:sp>
        <p:nvSpPr>
          <p:cNvPr id="231" name="Shape 231"/>
          <p:cNvSpPr txBox="1">
            <a:spLocks noGrp="1"/>
          </p:cNvSpPr>
          <p:nvPr>
            <p:ph type="body" idx="1"/>
          </p:nvPr>
        </p:nvSpPr>
        <p:spPr>
          <a:prstGeom prst="rect">
            <a:avLst/>
          </a:prstGeom>
        </p:spPr>
        <p:txBody>
          <a:bodyPr lIns="91425" tIns="91425" rIns="91425" bIns="91425" anchor="t" anchorCtr="0">
            <a:spAutoFit/>
          </a:bodyPr>
          <a:lstStyle/>
          <a:p>
            <a:pPr lvl="0" rtl="0">
              <a:spcBef>
                <a:spcPts val="0"/>
              </a:spcBef>
              <a:buNone/>
            </a:pPr>
            <a:endParaRPr/>
          </a:p>
        </p:txBody>
      </p:sp>
      <p:sp>
        <p:nvSpPr>
          <p:cNvPr id="232" name="Shape 232">
            <a:hlinkClick r:id="rId3"/>
          </p:cNvPr>
          <p:cNvSpPr/>
          <p:nvPr/>
        </p:nvSpPr>
        <p:spPr>
          <a:xfrm>
            <a:off x="457199" y="531249"/>
            <a:ext cx="8229599" cy="6050375"/>
          </a:xfrm>
          <a:prstGeom prst="rect">
            <a:avLst/>
          </a:prstGeom>
          <a:blipFill>
            <a:blip r:embed="rId4">
              <a:alphaModFix/>
            </a:blip>
            <a:stretch>
              <a:fillRect/>
            </a:stretch>
          </a:blipFill>
          <a:ln>
            <a:noFill/>
          </a:ln>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Two Big Questions!</a:t>
            </a:r>
          </a:p>
        </p:txBody>
      </p:sp>
      <p:sp>
        <p:nvSpPr>
          <p:cNvPr id="238" name="Shape 238"/>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Why do we perform experiments? To gain information.</a:t>
            </a:r>
          </a:p>
          <a:p>
            <a:pPr marL="457200" lvl="0" indent="-419100">
              <a:spcBef>
                <a:spcPts val="0"/>
              </a:spcBef>
              <a:buClr>
                <a:schemeClr val="dk2"/>
              </a:buClr>
              <a:buSzPct val="100000"/>
              <a:buFont typeface="Trebuchet MS"/>
              <a:buChar char="●"/>
            </a:pPr>
            <a:r>
              <a:rPr lang="en"/>
              <a:t>Why do experiments have to be done properly? Our world demands accurate information.</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 good experiment has five things:</a:t>
            </a:r>
          </a:p>
        </p:txBody>
      </p:sp>
      <p:sp>
        <p:nvSpPr>
          <p:cNvPr id="244" name="Shape 24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Independent variable</a:t>
            </a:r>
          </a:p>
          <a:p>
            <a:pPr marL="457200" lvl="0" indent="-419100" rtl="0">
              <a:spcBef>
                <a:spcPts val="0"/>
              </a:spcBef>
              <a:buClr>
                <a:schemeClr val="dk2"/>
              </a:buClr>
              <a:buSzPct val="100000"/>
              <a:buFont typeface="Trebuchet MS"/>
              <a:buChar char="●"/>
            </a:pPr>
            <a:r>
              <a:rPr lang="en"/>
              <a:t>Dependent variable</a:t>
            </a:r>
          </a:p>
          <a:p>
            <a:pPr marL="457200" lvl="0" indent="-419100" rtl="0">
              <a:spcBef>
                <a:spcPts val="0"/>
              </a:spcBef>
              <a:buClr>
                <a:schemeClr val="dk2"/>
              </a:buClr>
              <a:buSzPct val="100000"/>
              <a:buFont typeface="Trebuchet MS"/>
              <a:buChar char="●"/>
            </a:pPr>
            <a:r>
              <a:rPr lang="en"/>
              <a:t>Control group</a:t>
            </a:r>
          </a:p>
          <a:p>
            <a:pPr marL="457200" lvl="0" indent="-419100" rtl="0">
              <a:spcBef>
                <a:spcPts val="0"/>
              </a:spcBef>
              <a:buClr>
                <a:schemeClr val="dk2"/>
              </a:buClr>
              <a:buSzPct val="100000"/>
              <a:buFont typeface="Trebuchet MS"/>
              <a:buChar char="●"/>
            </a:pPr>
            <a:r>
              <a:rPr lang="en"/>
              <a:t>Treatment group</a:t>
            </a:r>
          </a:p>
          <a:p>
            <a:pPr marL="457200" lvl="0" indent="-419100" rtl="0">
              <a:spcBef>
                <a:spcPts val="0"/>
              </a:spcBef>
              <a:buClr>
                <a:schemeClr val="dk2"/>
              </a:buClr>
              <a:buSzPct val="100000"/>
              <a:buFont typeface="Trebuchet MS"/>
              <a:buChar char="●"/>
            </a:pPr>
            <a:r>
              <a:rPr lang="en"/>
              <a:t>Large sample size</a:t>
            </a:r>
          </a:p>
          <a:p>
            <a:pPr lvl="0" rtl="0">
              <a:spcBef>
                <a:spcPts val="0"/>
              </a:spcBef>
              <a:buNone/>
            </a:pPr>
            <a:endParaRPr/>
          </a:p>
          <a:p>
            <a:pPr lvl="0">
              <a:spcBef>
                <a:spcPts val="0"/>
              </a:spcBef>
              <a:buNone/>
            </a:pP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good experiment has five things:</a:t>
            </a:r>
          </a:p>
        </p:txBody>
      </p:sp>
      <p:sp>
        <p:nvSpPr>
          <p:cNvPr id="250" name="Shape 25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Independent variable</a:t>
            </a:r>
          </a:p>
          <a:p>
            <a:pPr marL="457200" lvl="0" indent="-419100" rtl="0">
              <a:spcBef>
                <a:spcPts val="0"/>
              </a:spcBef>
              <a:buClr>
                <a:schemeClr val="dk2"/>
              </a:buClr>
              <a:buSzPct val="100000"/>
              <a:buFont typeface="Trebuchet MS"/>
              <a:buChar char="●"/>
            </a:pPr>
            <a:r>
              <a:rPr lang="en"/>
              <a:t>Dependent variable</a:t>
            </a:r>
          </a:p>
          <a:p>
            <a:pPr marL="457200" lvl="0" indent="-419100" rtl="0">
              <a:spcBef>
                <a:spcPts val="0"/>
              </a:spcBef>
              <a:buClr>
                <a:schemeClr val="dk2"/>
              </a:buClr>
              <a:buSzPct val="100000"/>
              <a:buFont typeface="Trebuchet MS"/>
              <a:buChar char="●"/>
            </a:pPr>
            <a:r>
              <a:rPr lang="en"/>
              <a:t>Control group</a:t>
            </a:r>
          </a:p>
          <a:p>
            <a:pPr marL="457200" lvl="0" indent="-419100" rtl="0">
              <a:spcBef>
                <a:spcPts val="0"/>
              </a:spcBef>
              <a:buClr>
                <a:schemeClr val="dk2"/>
              </a:buClr>
              <a:buSzPct val="100000"/>
              <a:buFont typeface="Trebuchet MS"/>
              <a:buChar char="●"/>
            </a:pPr>
            <a:r>
              <a:rPr lang="en"/>
              <a:t>Treatment group</a:t>
            </a:r>
          </a:p>
          <a:p>
            <a:pPr marL="457200" lvl="0" indent="-419100" rtl="0">
              <a:spcBef>
                <a:spcPts val="0"/>
              </a:spcBef>
              <a:buClr>
                <a:schemeClr val="dk2"/>
              </a:buClr>
              <a:buSzPct val="100000"/>
              <a:buFont typeface="Trebuchet MS"/>
              <a:buChar char="●"/>
            </a:pPr>
            <a:r>
              <a:rPr lang="en"/>
              <a:t>Large sample size</a:t>
            </a:r>
          </a:p>
          <a:p>
            <a:pPr lvl="0" rtl="0">
              <a:spcBef>
                <a:spcPts val="0"/>
              </a:spcBef>
              <a:buNone/>
            </a:pPr>
            <a:endParaRPr/>
          </a:p>
          <a:p>
            <a:pPr marL="457200" lvl="0" indent="-419100" rtl="0">
              <a:spcBef>
                <a:spcPts val="0"/>
              </a:spcBef>
              <a:buClr>
                <a:schemeClr val="dk2"/>
              </a:buClr>
              <a:buSzPct val="100000"/>
              <a:buFont typeface="Trebuchet MS"/>
              <a:buChar char="●"/>
            </a:pPr>
            <a:r>
              <a:rPr lang="en"/>
              <a:t>If you enter the science fair, simply having a project with each of these five things will give you a good chance of winning.</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Before we jump in...</a:t>
            </a:r>
          </a:p>
        </p:txBody>
      </p:sp>
      <p:sp>
        <p:nvSpPr>
          <p:cNvPr id="256" name="Shape 256"/>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does “vary” mean?</a:t>
            </a:r>
          </a:p>
          <a:p>
            <a:pPr lvl="0">
              <a:spcBef>
                <a:spcPts val="0"/>
              </a:spcBef>
              <a:buNone/>
            </a:pPr>
            <a:endParaRPr/>
          </a:p>
        </p:txBody>
      </p:sp>
      <p:pic>
        <p:nvPicPr>
          <p:cNvPr id="257" name="Shape 257"/>
          <p:cNvPicPr preferRelativeResize="0"/>
          <p:nvPr/>
        </p:nvPicPr>
        <p:blipFill>
          <a:blip r:embed="rId3">
            <a:alphaModFix/>
          </a:blip>
          <a:stretch>
            <a:fillRect/>
          </a:stretch>
        </p:blipFill>
        <p:spPr>
          <a:xfrm>
            <a:off x="5061850" y="3875325"/>
            <a:ext cx="2628900" cy="1739899"/>
          </a:xfrm>
          <a:prstGeom prst="rect">
            <a:avLst/>
          </a:prstGeom>
          <a:noFill/>
          <a:ln>
            <a:noFill/>
          </a:ln>
        </p:spPr>
      </p:pic>
      <p:pic>
        <p:nvPicPr>
          <p:cNvPr id="258" name="Shape 258"/>
          <p:cNvPicPr preferRelativeResize="0"/>
          <p:nvPr/>
        </p:nvPicPr>
        <p:blipFill>
          <a:blip r:embed="rId4">
            <a:alphaModFix/>
          </a:blip>
          <a:stretch>
            <a:fillRect/>
          </a:stretch>
        </p:blipFill>
        <p:spPr>
          <a:xfrm>
            <a:off x="1691200" y="3837225"/>
            <a:ext cx="1816099" cy="181609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Before we jump in...</a:t>
            </a:r>
          </a:p>
        </p:txBody>
      </p:sp>
      <p:sp>
        <p:nvSpPr>
          <p:cNvPr id="264" name="Shape 26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does “vary” mean?</a:t>
            </a:r>
          </a:p>
          <a:p>
            <a:pPr marL="457200" lvl="0" indent="-419100" rtl="0">
              <a:spcBef>
                <a:spcPts val="0"/>
              </a:spcBef>
              <a:buClr>
                <a:schemeClr val="dk2"/>
              </a:buClr>
              <a:buSzPct val="100000"/>
              <a:buFont typeface="Trebuchet MS"/>
              <a:buChar char="●"/>
            </a:pPr>
            <a:r>
              <a:rPr lang="en"/>
              <a:t>A variable is something that varies, or in other words, something that changes.</a:t>
            </a:r>
          </a:p>
          <a:p>
            <a:pPr lvl="0" rtl="0">
              <a:spcBef>
                <a:spcPts val="0"/>
              </a:spcBef>
              <a:buNone/>
            </a:pPr>
            <a:endParaRPr/>
          </a:p>
          <a:p>
            <a:pPr lvl="0" rtl="0">
              <a:spcBef>
                <a:spcPts val="0"/>
              </a:spcBef>
              <a:buNone/>
            </a:pPr>
            <a:endParaRPr/>
          </a:p>
        </p:txBody>
      </p:sp>
      <p:pic>
        <p:nvPicPr>
          <p:cNvPr id="265" name="Shape 265"/>
          <p:cNvPicPr preferRelativeResize="0"/>
          <p:nvPr/>
        </p:nvPicPr>
        <p:blipFill>
          <a:blip r:embed="rId3">
            <a:alphaModFix/>
          </a:blip>
          <a:stretch>
            <a:fillRect/>
          </a:stretch>
        </p:blipFill>
        <p:spPr>
          <a:xfrm>
            <a:off x="5061850" y="3875325"/>
            <a:ext cx="2628900" cy="1739899"/>
          </a:xfrm>
          <a:prstGeom prst="rect">
            <a:avLst/>
          </a:prstGeom>
          <a:noFill/>
          <a:ln>
            <a:noFill/>
          </a:ln>
        </p:spPr>
      </p:pic>
      <p:pic>
        <p:nvPicPr>
          <p:cNvPr id="266" name="Shape 266"/>
          <p:cNvPicPr preferRelativeResize="0"/>
          <p:nvPr/>
        </p:nvPicPr>
        <p:blipFill>
          <a:blip r:embed="rId4">
            <a:alphaModFix/>
          </a:blip>
          <a:stretch>
            <a:fillRect/>
          </a:stretch>
        </p:blipFill>
        <p:spPr>
          <a:xfrm>
            <a:off x="1691200" y="3837225"/>
            <a:ext cx="1816099" cy="1816099"/>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What does "independent" mean?</a:t>
            </a:r>
          </a:p>
        </p:txBody>
      </p:sp>
      <p:sp>
        <p:nvSpPr>
          <p:cNvPr id="272" name="Shape 272"/>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What does "independent" mean?</a:t>
            </a:r>
          </a:p>
        </p:txBody>
      </p:sp>
      <p:sp>
        <p:nvSpPr>
          <p:cNvPr id="278" name="Shape 278"/>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"Independent" means "not depending on anything else."</a:t>
            </a:r>
          </a:p>
          <a:p>
            <a:pPr lvl="0" rtl="0">
              <a:spcBef>
                <a:spcPts val="0"/>
              </a:spcBef>
              <a:buNone/>
            </a:pPr>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What does "independent" mean?</a:t>
            </a:r>
          </a:p>
        </p:txBody>
      </p:sp>
      <p:sp>
        <p:nvSpPr>
          <p:cNvPr id="284" name="Shape 28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"Independent" means "not depending on anything else."</a:t>
            </a:r>
          </a:p>
          <a:p>
            <a:pPr marL="457200" lvl="0" indent="-419100" rtl="0">
              <a:spcBef>
                <a:spcPts val="0"/>
              </a:spcBef>
              <a:buClr>
                <a:schemeClr val="dk2"/>
              </a:buClr>
              <a:buSzPct val="100000"/>
              <a:buFont typeface="Arial"/>
              <a:buChar char="●"/>
            </a:pPr>
            <a:r>
              <a:rPr lang="en"/>
              <a:t>The </a:t>
            </a:r>
            <a:r>
              <a:rPr lang="en" u="sng"/>
              <a:t>independent variable</a:t>
            </a:r>
            <a:r>
              <a:rPr lang="en"/>
              <a:t> is a variable that the experimenter has control over.</a:t>
            </a:r>
          </a:p>
          <a:p>
            <a:pPr lvl="0" rtl="0">
              <a:spcBef>
                <a:spcPts val="0"/>
              </a:spcBef>
              <a:buNone/>
            </a:pPr>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What does "independent" mean?</a:t>
            </a:r>
          </a:p>
        </p:txBody>
      </p:sp>
      <p:sp>
        <p:nvSpPr>
          <p:cNvPr id="290" name="Shape 29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"Independent" means "not depending on anything else."</a:t>
            </a:r>
          </a:p>
          <a:p>
            <a:pPr marL="457200" lvl="0" indent="-419100" rtl="0">
              <a:spcBef>
                <a:spcPts val="0"/>
              </a:spcBef>
              <a:buClr>
                <a:schemeClr val="dk2"/>
              </a:buClr>
              <a:buSzPct val="100000"/>
              <a:buFont typeface="Arial"/>
              <a:buChar char="●"/>
            </a:pPr>
            <a:r>
              <a:rPr lang="en"/>
              <a:t>The </a:t>
            </a:r>
            <a:r>
              <a:rPr lang="en" u="sng"/>
              <a:t>independent variable</a:t>
            </a:r>
            <a:r>
              <a:rPr lang="en"/>
              <a:t> is a variable that the experimenter has control over. </a:t>
            </a:r>
          </a:p>
          <a:p>
            <a:pPr marL="457200" lvl="0" indent="-419100" rtl="0">
              <a:spcBef>
                <a:spcPts val="0"/>
              </a:spcBef>
              <a:buClr>
                <a:schemeClr val="dk2"/>
              </a:buClr>
              <a:buSzPct val="100000"/>
              <a:buFont typeface="Arial"/>
              <a:buChar char="●"/>
            </a:pPr>
            <a:r>
              <a:rPr lang="en"/>
              <a:t>The independent variable is a variable (anything that changes) that doesn’t depend on the dependent variable, seen next.</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Guided Quiz</a:t>
            </a:r>
          </a:p>
        </p:txBody>
      </p:sp>
      <p:sp>
        <p:nvSpPr>
          <p:cNvPr id="55" name="Shape 55"/>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Please answer #1-2.</a:t>
            </a:r>
          </a:p>
        </p:txBody>
      </p:sp>
      <p:pic>
        <p:nvPicPr>
          <p:cNvPr id="56" name="Shape 56"/>
          <p:cNvPicPr preferRelativeResize="0"/>
          <p:nvPr/>
        </p:nvPicPr>
        <p:blipFill>
          <a:blip r:embed="rId3">
            <a:alphaModFix/>
          </a:blip>
          <a:stretch>
            <a:fillRect/>
          </a:stretch>
        </p:blipFill>
        <p:spPr>
          <a:xfrm>
            <a:off x="3714750" y="4815300"/>
            <a:ext cx="1714499" cy="17525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What does "dependent" mean?</a:t>
            </a:r>
          </a:p>
        </p:txBody>
      </p:sp>
      <p:sp>
        <p:nvSpPr>
          <p:cNvPr id="296" name="Shape 296"/>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"Dependent" means "relying on something else."</a:t>
            </a:r>
          </a:p>
          <a:p>
            <a:pPr lvl="0">
              <a:spcBef>
                <a:spcPts val="0"/>
              </a:spcBef>
              <a:buNone/>
            </a:pPr>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What does "dependent" mean?</a:t>
            </a:r>
          </a:p>
        </p:txBody>
      </p:sp>
      <p:sp>
        <p:nvSpPr>
          <p:cNvPr id="302" name="Shape 302"/>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"Dependent" means "relying on something else."</a:t>
            </a:r>
          </a:p>
          <a:p>
            <a:pPr marL="457200" lvl="0" indent="-419100" rtl="0">
              <a:spcBef>
                <a:spcPts val="0"/>
              </a:spcBef>
              <a:buClr>
                <a:schemeClr val="dk2"/>
              </a:buClr>
              <a:buSzPct val="100000"/>
              <a:buFont typeface="Arial"/>
              <a:buChar char="●"/>
            </a:pPr>
            <a:r>
              <a:rPr lang="en"/>
              <a:t>In an experiment, the </a:t>
            </a:r>
            <a:r>
              <a:rPr lang="en" u="sng"/>
              <a:t>dependent variable</a:t>
            </a:r>
            <a:r>
              <a:rPr lang="en"/>
              <a:t> is a variable that depends on the </a:t>
            </a:r>
            <a:r>
              <a:rPr lang="en" u="sng"/>
              <a:t>independent variable</a:t>
            </a:r>
            <a:r>
              <a:rPr lang="en"/>
              <a:t>.</a:t>
            </a:r>
          </a:p>
          <a:p>
            <a:pPr marL="457200" lvl="0" indent="-419100" rtl="0">
              <a:spcBef>
                <a:spcPts val="0"/>
              </a:spcBef>
              <a:buClr>
                <a:schemeClr val="dk2"/>
              </a:buClr>
              <a:buSzPct val="100000"/>
              <a:buFont typeface="Arial"/>
              <a:buChar char="●"/>
            </a:pPr>
            <a:r>
              <a:rPr lang="en"/>
              <a:t>Put more simply, the dependent variable is the experimenter’s results.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274319" y="274319"/>
            <a:ext cx="8663939" cy="891539"/>
          </a:xfrm>
          <a:prstGeom prst="rect">
            <a:avLst/>
          </a:prstGeom>
        </p:spPr>
        <p:txBody>
          <a:bodyPr lIns="38100" tIns="38100" rIns="38100" bIns="38100" anchor="t" anchorCtr="0">
            <a:spAutoFit/>
          </a:bodyPr>
          <a:lstStyle/>
          <a:p>
            <a:pPr>
              <a:lnSpc>
                <a:spcPct val="100000"/>
              </a:lnSpc>
              <a:spcBef>
                <a:spcPts val="0"/>
              </a:spcBef>
              <a:buNone/>
            </a:pPr>
            <a:r>
              <a:rPr lang="en" sz="4266">
                <a:solidFill>
                  <a:srgbClr val="000000"/>
                </a:solidFill>
                <a:latin typeface="Arial"/>
                <a:ea typeface="Arial"/>
                <a:cs typeface="Arial"/>
                <a:sym typeface="Arial"/>
              </a:rPr>
              <a:t> </a:t>
            </a:r>
          </a:p>
        </p:txBody>
      </p:sp>
      <p:sp>
        <p:nvSpPr>
          <p:cNvPr id="308" name="Shape 308"/>
          <p:cNvSpPr txBox="1">
            <a:spLocks noGrp="1"/>
          </p:cNvSpPr>
          <p:nvPr>
            <p:ph type="body" idx="1"/>
          </p:nvPr>
        </p:nvSpPr>
        <p:spPr>
          <a:xfrm>
            <a:off x="184117" y="184117"/>
            <a:ext cx="8669362" cy="7274002"/>
          </a:xfrm>
          <a:prstGeom prst="rect">
            <a:avLst/>
          </a:prstGeom>
        </p:spPr>
        <p:txBody>
          <a:bodyPr lIns="38100" tIns="38100" rIns="38100" bIns="38100" anchor="t" anchorCtr="0">
            <a:spAutoFit/>
          </a:bodyPr>
          <a:lstStyle/>
          <a:p>
            <a:pPr rtl="0">
              <a:lnSpc>
                <a:spcPct val="100000"/>
              </a:lnSpc>
              <a:spcBef>
                <a:spcPts val="0"/>
              </a:spcBef>
              <a:buNone/>
            </a:pPr>
            <a:r>
              <a:rPr lang="en" sz="3600">
                <a:solidFill>
                  <a:srgbClr val="000000"/>
                </a:solidFill>
                <a:latin typeface="Arial"/>
                <a:ea typeface="Arial"/>
                <a:cs typeface="Arial"/>
                <a:sym typeface="Arial"/>
              </a:rPr>
              <a:t>The boss of a small company thinks that a special juice will increase the productivity of workers. He creates two groups of 50 workers each and assigns each group the same task (in this case, they're supposed to staple a set of papers). Group A is given the special juice to drink while they work. Group B is not given the special juice. After an hour, the boss counts how many stacks of papers each group has made. Group A made 1,587 stacks, Group B made 2,113 stacks.</a:t>
            </a:r>
          </a:p>
          <a:p>
            <a:pPr rtl="0">
              <a:lnSpc>
                <a:spcPct val="100000"/>
              </a:lnSpc>
              <a:spcBef>
                <a:spcPts val="0"/>
              </a:spcBef>
              <a:buNone/>
            </a:pPr>
            <a:endParaRPr sz="3600">
              <a:solidFill>
                <a:srgbClr val="000000"/>
              </a:solidFill>
              <a:latin typeface="Arial"/>
              <a:ea typeface="Arial"/>
              <a:cs typeface="Arial"/>
              <a:sym typeface="Arial"/>
            </a:endParaRPr>
          </a:p>
          <a:p>
            <a:pPr rtl="0">
              <a:lnSpc>
                <a:spcPct val="100000"/>
              </a:lnSpc>
              <a:spcBef>
                <a:spcPts val="0"/>
              </a:spcBef>
              <a:buNone/>
            </a:pPr>
            <a:endParaRPr sz="3600">
              <a:solidFill>
                <a:srgbClr val="000000"/>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274319" y="274319"/>
            <a:ext cx="8664000" cy="891599"/>
          </a:xfrm>
          <a:prstGeom prst="rect">
            <a:avLst/>
          </a:prstGeom>
        </p:spPr>
        <p:txBody>
          <a:bodyPr lIns="38100" tIns="38100" rIns="38100" bIns="38100" anchor="t" anchorCtr="0">
            <a:spAutoFit/>
          </a:bodyPr>
          <a:lstStyle/>
          <a:p>
            <a:pPr lvl="0" rtl="0">
              <a:lnSpc>
                <a:spcPct val="100000"/>
              </a:lnSpc>
              <a:spcBef>
                <a:spcPts val="0"/>
              </a:spcBef>
              <a:buNone/>
            </a:pPr>
            <a:r>
              <a:rPr lang="en" sz="4266">
                <a:solidFill>
                  <a:srgbClr val="000000"/>
                </a:solidFill>
                <a:latin typeface="Arial"/>
                <a:ea typeface="Arial"/>
                <a:cs typeface="Arial"/>
                <a:sym typeface="Arial"/>
              </a:rPr>
              <a:t>Treatment Group</a:t>
            </a:r>
          </a:p>
        </p:txBody>
      </p:sp>
      <p:sp>
        <p:nvSpPr>
          <p:cNvPr id="314" name="Shape 314"/>
          <p:cNvSpPr txBox="1">
            <a:spLocks noGrp="1"/>
          </p:cNvSpPr>
          <p:nvPr>
            <p:ph type="body" idx="1"/>
          </p:nvPr>
        </p:nvSpPr>
        <p:spPr>
          <a:xfrm>
            <a:off x="531750" y="1481750"/>
            <a:ext cx="8080500" cy="4489199"/>
          </a:xfrm>
          <a:prstGeom prst="rect">
            <a:avLst/>
          </a:prstGeom>
        </p:spPr>
        <p:txBody>
          <a:bodyPr lIns="38100" tIns="38100" rIns="38100" bIns="38100" anchor="t" anchorCtr="0">
            <a:spAutoFit/>
          </a:bodyPr>
          <a:lstStyle/>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 </a:t>
            </a:r>
            <a:r>
              <a:rPr lang="en" u="sng">
                <a:solidFill>
                  <a:srgbClr val="000000"/>
                </a:solidFill>
                <a:latin typeface="Arial"/>
                <a:ea typeface="Arial"/>
                <a:cs typeface="Arial"/>
                <a:sym typeface="Arial"/>
              </a:rPr>
              <a:t>treatment group </a:t>
            </a:r>
            <a:r>
              <a:rPr lang="en">
                <a:solidFill>
                  <a:srgbClr val="000000"/>
                </a:solidFill>
                <a:latin typeface="Arial"/>
                <a:ea typeface="Arial"/>
                <a:cs typeface="Arial"/>
                <a:sym typeface="Arial"/>
              </a:rPr>
              <a:t>is a group you experiment on that is changed in some way. It is the group given a new treatment of some kind. </a:t>
            </a:r>
          </a:p>
          <a:p>
            <a:pPr marR="0" lvl="0" rtl="0">
              <a:lnSpc>
                <a:spcPct val="100000"/>
              </a:lnSpc>
              <a:spcBef>
                <a:spcPts val="0"/>
              </a:spcBef>
              <a:spcAft>
                <a:spcPts val="0"/>
              </a:spcAft>
              <a:buNone/>
            </a:pPr>
            <a:endParaRPr>
              <a:solidFill>
                <a:srgbClr val="000000"/>
              </a:solidFill>
              <a:latin typeface="Arial"/>
              <a:ea typeface="Arial"/>
              <a:cs typeface="Arial"/>
              <a:sym typeface="Aria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274319" y="274319"/>
            <a:ext cx="8664000" cy="891599"/>
          </a:xfrm>
          <a:prstGeom prst="rect">
            <a:avLst/>
          </a:prstGeom>
        </p:spPr>
        <p:txBody>
          <a:bodyPr lIns="38100" tIns="38100" rIns="38100" bIns="38100" anchor="t" anchorCtr="0">
            <a:spAutoFit/>
          </a:bodyPr>
          <a:lstStyle/>
          <a:p>
            <a:pPr lvl="0" rtl="0">
              <a:lnSpc>
                <a:spcPct val="100000"/>
              </a:lnSpc>
              <a:spcBef>
                <a:spcPts val="0"/>
              </a:spcBef>
              <a:buNone/>
            </a:pPr>
            <a:r>
              <a:rPr lang="en" sz="4266">
                <a:solidFill>
                  <a:srgbClr val="000000"/>
                </a:solidFill>
                <a:latin typeface="Arial"/>
                <a:ea typeface="Arial"/>
                <a:cs typeface="Arial"/>
                <a:sym typeface="Arial"/>
              </a:rPr>
              <a:t>Treatment Group</a:t>
            </a:r>
          </a:p>
        </p:txBody>
      </p:sp>
      <p:sp>
        <p:nvSpPr>
          <p:cNvPr id="320" name="Shape 320"/>
          <p:cNvSpPr txBox="1">
            <a:spLocks noGrp="1"/>
          </p:cNvSpPr>
          <p:nvPr>
            <p:ph type="body" idx="1"/>
          </p:nvPr>
        </p:nvSpPr>
        <p:spPr>
          <a:xfrm>
            <a:off x="531750" y="1481750"/>
            <a:ext cx="8080500" cy="4489199"/>
          </a:xfrm>
          <a:prstGeom prst="rect">
            <a:avLst/>
          </a:prstGeom>
        </p:spPr>
        <p:txBody>
          <a:bodyPr lIns="38100" tIns="38100" rIns="38100" bIns="38100" anchor="t" anchorCtr="0">
            <a:spAutoFit/>
          </a:bodyPr>
          <a:lstStyle/>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The </a:t>
            </a:r>
            <a:r>
              <a:rPr lang="en" u="sng">
                <a:solidFill>
                  <a:srgbClr val="000000"/>
                </a:solidFill>
                <a:latin typeface="Arial"/>
                <a:ea typeface="Arial"/>
                <a:cs typeface="Arial"/>
                <a:sym typeface="Arial"/>
              </a:rPr>
              <a:t>treatment group </a:t>
            </a:r>
            <a:r>
              <a:rPr lang="en">
                <a:solidFill>
                  <a:srgbClr val="000000"/>
                </a:solidFill>
                <a:latin typeface="Arial"/>
                <a:ea typeface="Arial"/>
                <a:cs typeface="Arial"/>
                <a:sym typeface="Arial"/>
              </a:rPr>
              <a:t>is a group you experiment on that is changed in some way. It is the group given a new treatment of some kind. </a:t>
            </a:r>
          </a:p>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What is the treatment group in the juice experiment?</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Does anyone know what a control is in an experiment?</a:t>
            </a:r>
          </a:p>
        </p:txBody>
      </p:sp>
      <p:sp>
        <p:nvSpPr>
          <p:cNvPr id="326" name="Shape 326"/>
          <p:cNvSpPr txBox="1">
            <a:spLocks noGrp="1"/>
          </p:cNvSpPr>
          <p:nvPr>
            <p:ph type="body" idx="1"/>
          </p:nvPr>
        </p:nvSpPr>
        <p:spPr>
          <a:prstGeom prst="rect">
            <a:avLst/>
          </a:prstGeom>
        </p:spPr>
        <p:txBody>
          <a:bodyPr lIns="91425" tIns="91425" rIns="91425" bIns="91425" anchor="t" anchorCtr="0">
            <a:spAutoFit/>
          </a:bodyPr>
          <a:lstStyle/>
          <a:p>
            <a:pPr lvl="0" rtl="0">
              <a:spcBef>
                <a:spcPts val="0"/>
              </a:spcBef>
              <a:buNone/>
            </a:pPr>
            <a:endParaRPr/>
          </a:p>
        </p:txBody>
      </p:sp>
      <p:pic>
        <p:nvPicPr>
          <p:cNvPr id="327" name="Shape 327"/>
          <p:cNvPicPr preferRelativeResize="0"/>
          <p:nvPr/>
        </p:nvPicPr>
        <p:blipFill>
          <a:blip r:embed="rId3">
            <a:alphaModFix/>
          </a:blip>
          <a:stretch>
            <a:fillRect/>
          </a:stretch>
        </p:blipFill>
        <p:spPr>
          <a:xfrm>
            <a:off x="635000" y="1461500"/>
            <a:ext cx="7874000" cy="5245100"/>
          </a:xfrm>
          <a:prstGeom prst="rect">
            <a:avLst/>
          </a:prstGeom>
          <a:noFill/>
          <a:ln>
            <a:noFill/>
          </a:ln>
        </p:spPr>
      </p:pic>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Does anyone know what a control is in an experiment?</a:t>
            </a:r>
          </a:p>
        </p:txBody>
      </p:sp>
      <p:sp>
        <p:nvSpPr>
          <p:cNvPr id="333" name="Shape 33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A </a:t>
            </a:r>
            <a:r>
              <a:rPr lang="en" u="sng"/>
              <a:t>control</a:t>
            </a:r>
            <a:r>
              <a:rPr lang="en"/>
              <a:t> is a group you experiment on that you LEAVE THE SAME AS IT NORMALLY IS.</a:t>
            </a:r>
          </a:p>
          <a:p>
            <a:pPr lvl="0" rtl="0">
              <a:spcBef>
                <a:spcPts val="0"/>
              </a:spcBef>
              <a:buNone/>
            </a:pPr>
            <a:endParaRP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Does anyone know what a control is in an experiment?</a:t>
            </a:r>
          </a:p>
        </p:txBody>
      </p:sp>
      <p:sp>
        <p:nvSpPr>
          <p:cNvPr id="339" name="Shape 339"/>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A </a:t>
            </a:r>
            <a:r>
              <a:rPr lang="en" u="sng"/>
              <a:t>control</a:t>
            </a:r>
            <a:r>
              <a:rPr lang="en"/>
              <a:t> is a group you experiment on that you LEAVE THE SAME AS IT NORMALLY IS.</a:t>
            </a:r>
          </a:p>
          <a:p>
            <a:pPr marL="457200" lvl="0" indent="-419100" rtl="0">
              <a:spcBef>
                <a:spcPts val="0"/>
              </a:spcBef>
              <a:buClr>
                <a:schemeClr val="dk2"/>
              </a:buClr>
              <a:buSzPct val="100000"/>
              <a:buFont typeface="Arial"/>
              <a:buChar char="●"/>
            </a:pPr>
            <a:r>
              <a:rPr lang="en"/>
              <a:t>Another way of looking at it: a control is a group that you don't apply any type of treatment to.</a:t>
            </a:r>
          </a:p>
          <a:p>
            <a:pPr lvl="0" rtl="0">
              <a:spcBef>
                <a:spcPts val="0"/>
              </a:spcBef>
              <a:buNone/>
            </a:pPr>
            <a:endParaRP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Does anyone know what a control is in an experiment?</a:t>
            </a:r>
          </a:p>
        </p:txBody>
      </p:sp>
      <p:sp>
        <p:nvSpPr>
          <p:cNvPr id="345" name="Shape 34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A </a:t>
            </a:r>
            <a:r>
              <a:rPr lang="en" u="sng"/>
              <a:t>control</a:t>
            </a:r>
            <a:r>
              <a:rPr lang="en"/>
              <a:t> is a group you experiment on that you LEAVE THE SAME AS IT NORMALLY IS.</a:t>
            </a:r>
          </a:p>
          <a:p>
            <a:pPr marL="457200" lvl="0" indent="-419100" rtl="0">
              <a:spcBef>
                <a:spcPts val="0"/>
              </a:spcBef>
              <a:buClr>
                <a:schemeClr val="dk2"/>
              </a:buClr>
              <a:buSzPct val="100000"/>
              <a:buFont typeface="Arial"/>
              <a:buChar char="●"/>
            </a:pPr>
            <a:r>
              <a:rPr lang="en"/>
              <a:t>Another way of looking at it: a control is a group that you don't apply any type of treatment to.</a:t>
            </a:r>
          </a:p>
          <a:p>
            <a:pPr marL="457200" lvl="0" indent="-419100" rtl="0">
              <a:spcBef>
                <a:spcPts val="0"/>
              </a:spcBef>
              <a:buClr>
                <a:schemeClr val="dk2"/>
              </a:buClr>
              <a:buSzPct val="100000"/>
              <a:buFont typeface="Arial"/>
              <a:buChar char="●"/>
            </a:pPr>
            <a:r>
              <a:rPr lang="en"/>
              <a:t>What is the purpose of a control?</a:t>
            </a:r>
          </a:p>
          <a:p>
            <a:pPr lvl="0" rtl="0">
              <a:spcBef>
                <a:spcPts val="0"/>
              </a:spcBef>
              <a:buNone/>
            </a:pPr>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Does anyone know what a control is in an experiment?</a:t>
            </a:r>
          </a:p>
        </p:txBody>
      </p:sp>
      <p:sp>
        <p:nvSpPr>
          <p:cNvPr id="351" name="Shape 351"/>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A </a:t>
            </a:r>
            <a:r>
              <a:rPr lang="en" u="sng"/>
              <a:t>control</a:t>
            </a:r>
            <a:r>
              <a:rPr lang="en"/>
              <a:t> is a group you experiment on that you LEAVE THE SAME AS IT NORMALLY IS.</a:t>
            </a:r>
          </a:p>
          <a:p>
            <a:pPr marL="457200" lvl="0" indent="-419100" rtl="0">
              <a:spcBef>
                <a:spcPts val="0"/>
              </a:spcBef>
              <a:buClr>
                <a:schemeClr val="dk2"/>
              </a:buClr>
              <a:buSzPct val="100000"/>
              <a:buFont typeface="Arial"/>
              <a:buChar char="●"/>
            </a:pPr>
            <a:r>
              <a:rPr lang="en"/>
              <a:t>Another way of looking at it: a control is a group that you don't apply any type of treatment to.</a:t>
            </a:r>
          </a:p>
          <a:p>
            <a:pPr marL="457200" lvl="0" indent="-419100" rtl="0">
              <a:spcBef>
                <a:spcPts val="0"/>
              </a:spcBef>
              <a:buClr>
                <a:schemeClr val="dk2"/>
              </a:buClr>
              <a:buSzPct val="100000"/>
              <a:buFont typeface="Arial"/>
              <a:buChar char="●"/>
            </a:pPr>
            <a:r>
              <a:rPr lang="en"/>
              <a:t>What is the purpose of a control?</a:t>
            </a:r>
          </a:p>
          <a:p>
            <a:pPr marL="457200" lvl="0" indent="-419100" rtl="0">
              <a:spcBef>
                <a:spcPts val="0"/>
              </a:spcBef>
              <a:buClr>
                <a:schemeClr val="dk2"/>
              </a:buClr>
              <a:buSzPct val="100000"/>
              <a:buFont typeface="Arial"/>
              <a:buChar char="●"/>
            </a:pPr>
            <a:r>
              <a:rPr lang="en"/>
              <a:t>A control is used so that we have something to compare the treatment group to.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What does it mean to observe?</a:t>
            </a:r>
          </a:p>
        </p:txBody>
      </p:sp>
      <p:sp>
        <p:nvSpPr>
          <p:cNvPr id="62" name="Shape 62"/>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63" name="Shape 63"/>
          <p:cNvPicPr preferRelativeResize="0"/>
          <p:nvPr/>
        </p:nvPicPr>
        <p:blipFill>
          <a:blip r:embed="rId3">
            <a:alphaModFix/>
          </a:blip>
          <a:stretch>
            <a:fillRect/>
          </a:stretch>
        </p:blipFill>
        <p:spPr>
          <a:xfrm>
            <a:off x="1822450" y="2008600"/>
            <a:ext cx="5499100" cy="4559300"/>
          </a:xfrm>
          <a:prstGeom prst="rect">
            <a:avLst/>
          </a:prstGeom>
          <a:noFill/>
          <a:ln>
            <a:noFill/>
          </a:ln>
        </p:spPr>
      </p:pic>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An example of why we need a control group.</a:t>
            </a:r>
          </a:p>
        </p:txBody>
      </p:sp>
      <p:sp>
        <p:nvSpPr>
          <p:cNvPr id="357" name="Shape 357"/>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You love playing Call of Duty. You want to know if playing while standing up will increase the number of flags to are able to capture. </a:t>
            </a:r>
          </a:p>
          <a:p>
            <a:pPr lvl="0">
              <a:spcBef>
                <a:spcPts val="0"/>
              </a:spcBef>
              <a:buNone/>
            </a:pPr>
            <a:endParaRP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An example of why we need a control group.</a:t>
            </a:r>
          </a:p>
        </p:txBody>
      </p:sp>
      <p:sp>
        <p:nvSpPr>
          <p:cNvPr id="363" name="Shape 36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You love playing Call of Duty. You want to know if playing while standing up will increase the number of flags to are able to capture. </a:t>
            </a:r>
          </a:p>
          <a:p>
            <a:pPr marL="457200" lvl="0" indent="-419100" rtl="0">
              <a:spcBef>
                <a:spcPts val="0"/>
              </a:spcBef>
              <a:buClr>
                <a:schemeClr val="dk2"/>
              </a:buClr>
              <a:buSzPct val="100000"/>
              <a:buFont typeface="Trebuchet MS"/>
              <a:buChar char="●"/>
            </a:pPr>
            <a:r>
              <a:rPr lang="en"/>
              <a:t>You play Call of Duty for one hour, during which time you capture eight flags.</a:t>
            </a:r>
          </a:p>
          <a:p>
            <a:pPr lvl="0" rtl="0">
              <a:spcBef>
                <a:spcPts val="0"/>
              </a:spcBef>
              <a:buNone/>
            </a:pPr>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An example of why we need a control group.</a:t>
            </a:r>
          </a:p>
        </p:txBody>
      </p:sp>
      <p:sp>
        <p:nvSpPr>
          <p:cNvPr id="369" name="Shape 369"/>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You love playing Call of Duty. You want to know if playing while standing up will increase the number of flags to are able to capture. </a:t>
            </a:r>
          </a:p>
          <a:p>
            <a:pPr marL="457200" lvl="0" indent="-419100" rtl="0">
              <a:spcBef>
                <a:spcPts val="0"/>
              </a:spcBef>
              <a:buClr>
                <a:schemeClr val="dk2"/>
              </a:buClr>
              <a:buSzPct val="100000"/>
              <a:buFont typeface="Trebuchet MS"/>
              <a:buChar char="●"/>
            </a:pPr>
            <a:r>
              <a:rPr lang="en"/>
              <a:t>You play Call of Duty for one hour, during which time you capture eight flags.</a:t>
            </a:r>
          </a:p>
          <a:p>
            <a:pPr marL="457200" lvl="0" indent="-419100" rtl="0">
              <a:spcBef>
                <a:spcPts val="0"/>
              </a:spcBef>
              <a:buClr>
                <a:schemeClr val="dk2"/>
              </a:buClr>
              <a:buSzPct val="100000"/>
              <a:buFont typeface="Trebuchet MS"/>
              <a:buChar char="●"/>
            </a:pPr>
            <a:r>
              <a:rPr lang="en"/>
              <a:t>Can you conclude that standing up while playing Call of Duty increases the number of flags you capture?</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 better experiment</a:t>
            </a:r>
          </a:p>
        </p:txBody>
      </p:sp>
      <p:sp>
        <p:nvSpPr>
          <p:cNvPr id="375" name="Shape 37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After playing Call of Duty for an hour while standing up, you play again while sitting down as you normally do. You capture 15 flags.</a:t>
            </a:r>
          </a:p>
          <a:p>
            <a:pPr marL="457200" lvl="0" indent="-419100" rtl="0">
              <a:spcBef>
                <a:spcPts val="0"/>
              </a:spcBef>
              <a:buClr>
                <a:schemeClr val="dk2"/>
              </a:buClr>
              <a:buSzPct val="100000"/>
              <a:buFont typeface="Trebuchet MS"/>
              <a:buChar char="●"/>
            </a:pPr>
            <a:r>
              <a:rPr lang="en"/>
              <a:t>Does it appear that standing up while playing Call of Duty lets you capture more flags?</a:t>
            </a:r>
          </a:p>
          <a:p>
            <a:pPr marL="457200" lvl="0" indent="-419100">
              <a:spcBef>
                <a:spcPts val="0"/>
              </a:spcBef>
              <a:buClr>
                <a:schemeClr val="dk2"/>
              </a:buClr>
              <a:buSzPct val="100000"/>
              <a:buFont typeface="Trebuchet MS"/>
              <a:buChar char="●"/>
            </a:pPr>
            <a:r>
              <a:rPr lang="en"/>
              <a:t>This experiment is now much better, but we STILL can’t conclude that playing Call of Duty while standing up helps. Why?</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274319" y="274319"/>
            <a:ext cx="8664000" cy="891599"/>
          </a:xfrm>
          <a:prstGeom prst="rect">
            <a:avLst/>
          </a:prstGeom>
        </p:spPr>
        <p:txBody>
          <a:bodyPr lIns="38100" tIns="38100" rIns="38100" bIns="38100" anchor="t" anchorCtr="0">
            <a:spAutoFit/>
          </a:bodyPr>
          <a:lstStyle/>
          <a:p>
            <a:pPr lvl="0" rtl="0">
              <a:lnSpc>
                <a:spcPct val="100000"/>
              </a:lnSpc>
              <a:spcBef>
                <a:spcPts val="0"/>
              </a:spcBef>
              <a:buNone/>
            </a:pPr>
            <a:r>
              <a:rPr lang="en" sz="4266">
                <a:solidFill>
                  <a:srgbClr val="000000"/>
                </a:solidFill>
                <a:latin typeface="Arial"/>
                <a:ea typeface="Arial"/>
                <a:cs typeface="Arial"/>
                <a:sym typeface="Arial"/>
              </a:rPr>
              <a:t> </a:t>
            </a:r>
          </a:p>
        </p:txBody>
      </p:sp>
      <p:sp>
        <p:nvSpPr>
          <p:cNvPr id="381" name="Shape 381"/>
          <p:cNvSpPr txBox="1">
            <a:spLocks noGrp="1"/>
          </p:cNvSpPr>
          <p:nvPr>
            <p:ph type="body" idx="1"/>
          </p:nvPr>
        </p:nvSpPr>
        <p:spPr>
          <a:xfrm>
            <a:off x="184117" y="184117"/>
            <a:ext cx="8669400" cy="7274100"/>
          </a:xfrm>
          <a:prstGeom prst="rect">
            <a:avLst/>
          </a:prstGeom>
        </p:spPr>
        <p:txBody>
          <a:bodyPr lIns="38100" tIns="38100" rIns="38100" bIns="38100" anchor="t" anchorCtr="0">
            <a:spAutoFit/>
          </a:bodyPr>
          <a:lstStyle/>
          <a:p>
            <a:pPr lvl="0" rtl="0">
              <a:lnSpc>
                <a:spcPct val="100000"/>
              </a:lnSpc>
              <a:spcBef>
                <a:spcPts val="0"/>
              </a:spcBef>
              <a:buNone/>
            </a:pPr>
            <a:r>
              <a:rPr lang="en" sz="3600">
                <a:solidFill>
                  <a:srgbClr val="000000"/>
                </a:solidFill>
                <a:latin typeface="Arial"/>
                <a:ea typeface="Arial"/>
                <a:cs typeface="Arial"/>
                <a:sym typeface="Arial"/>
              </a:rPr>
              <a:t>The boss of a small company thinks that a special juice will increase the productivity of workers. He creates two groups of 50 workers each and assigns each group the same task (in this case, they're supposed to staple a set of papers). Group A is given the special juice to drink while they work. Group B is not given the special juice. After an hour, the boss counts how many stacks of papers each group has made. Group A made 1,587 stacks, Group B made 2,113 stacks.</a:t>
            </a:r>
          </a:p>
          <a:p>
            <a:pPr lvl="0" rtl="0">
              <a:lnSpc>
                <a:spcPct val="100000"/>
              </a:lnSpc>
              <a:spcBef>
                <a:spcPts val="0"/>
              </a:spcBef>
              <a:buNone/>
            </a:pPr>
            <a:endParaRPr sz="3600">
              <a:solidFill>
                <a:srgbClr val="000000"/>
              </a:solidFill>
              <a:latin typeface="Arial"/>
              <a:ea typeface="Arial"/>
              <a:cs typeface="Arial"/>
              <a:sym typeface="Arial"/>
            </a:endParaRPr>
          </a:p>
          <a:p>
            <a:pPr lvl="0" rtl="0">
              <a:lnSpc>
                <a:spcPct val="100000"/>
              </a:lnSpc>
              <a:spcBef>
                <a:spcPts val="0"/>
              </a:spcBef>
              <a:buNone/>
            </a:pPr>
            <a:endParaRPr sz="3600">
              <a:solidFill>
                <a:srgbClr val="000000"/>
              </a:solidFill>
              <a:latin typeface="Arial"/>
              <a:ea typeface="Arial"/>
              <a:cs typeface="Arial"/>
              <a:sym typeface="Arial"/>
            </a:endParaRP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274319" y="274319"/>
            <a:ext cx="8663939" cy="891539"/>
          </a:xfrm>
          <a:prstGeom prst="rect">
            <a:avLst/>
          </a:prstGeom>
        </p:spPr>
        <p:txBody>
          <a:bodyPr lIns="38100" tIns="38100" rIns="38100" bIns="38100" anchor="t" anchorCtr="0">
            <a:spAutoFit/>
          </a:bodyPr>
          <a:lstStyle/>
          <a:p>
            <a:pPr rtl="0">
              <a:lnSpc>
                <a:spcPct val="100000"/>
              </a:lnSpc>
              <a:spcBef>
                <a:spcPts val="0"/>
              </a:spcBef>
              <a:buNone/>
            </a:pPr>
            <a:r>
              <a:rPr lang="en" sz="4266">
                <a:solidFill>
                  <a:srgbClr val="000000"/>
                </a:solidFill>
                <a:latin typeface="Arial"/>
                <a:ea typeface="Arial"/>
                <a:cs typeface="Arial"/>
                <a:sym typeface="Arial"/>
              </a:rPr>
              <a:t>Answers</a:t>
            </a:r>
          </a:p>
        </p:txBody>
      </p:sp>
      <p:sp>
        <p:nvSpPr>
          <p:cNvPr id="387" name="Shape 387"/>
          <p:cNvSpPr txBox="1">
            <a:spLocks noGrp="1"/>
          </p:cNvSpPr>
          <p:nvPr>
            <p:ph type="body" idx="1"/>
          </p:nvPr>
        </p:nvSpPr>
        <p:spPr>
          <a:xfrm>
            <a:off x="92677" y="915637"/>
            <a:ext cx="8669362" cy="5718104"/>
          </a:xfrm>
          <a:prstGeom prst="rect">
            <a:avLst/>
          </a:prstGeom>
        </p:spPr>
        <p:txBody>
          <a:bodyPr lIns="38100" tIns="38100" rIns="38100" bIns="38100" anchor="t" anchorCtr="0">
            <a:spAutoFit/>
          </a:bodyPr>
          <a:lstStyle/>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Independent variable: what type of juice the workers got.</a:t>
            </a:r>
          </a:p>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Dependent variable: how many papers were stapled</a:t>
            </a:r>
          </a:p>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Control group: Group B (the group that is left alone)</a:t>
            </a:r>
          </a:p>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Conclusion: The juice didn't work, and likely made workers less productive</a:t>
            </a:r>
          </a:p>
          <a:p>
            <a:pPr marL="381000" marR="0" lvl="0" indent="-241300" rtl="0">
              <a:lnSpc>
                <a:spcPct val="100000"/>
              </a:lnSpc>
              <a:spcBef>
                <a:spcPts val="0"/>
              </a:spcBef>
              <a:spcAft>
                <a:spcPts val="0"/>
              </a:spcAft>
              <a:buClr>
                <a:srgbClr val="000000"/>
              </a:buClr>
              <a:buSzPct val="100000"/>
              <a:buFont typeface="Arial"/>
              <a:buChar char="●"/>
            </a:pPr>
            <a:r>
              <a:rPr lang="en">
                <a:solidFill>
                  <a:srgbClr val="000000"/>
                </a:solidFill>
                <a:latin typeface="Arial"/>
                <a:ea typeface="Arial"/>
                <a:cs typeface="Arial"/>
                <a:sym typeface="Arial"/>
              </a:rPr>
              <a:t>If Group A had worked outside and Group B had worked inside, this experiment would not be valid because it wouldn't be </a:t>
            </a:r>
            <a:r>
              <a:rPr lang="en" u="sng">
                <a:solidFill>
                  <a:srgbClr val="000000"/>
                </a:solidFill>
                <a:latin typeface="Arial"/>
                <a:ea typeface="Arial"/>
                <a:cs typeface="Arial"/>
                <a:sym typeface="Arial"/>
              </a:rPr>
              <a:t>controlled</a:t>
            </a:r>
            <a:r>
              <a:rPr lang="en">
                <a:solidFill>
                  <a:srgbClr val="000000"/>
                </a:solidFill>
                <a:latin typeface="Arial"/>
                <a:ea typeface="Arial"/>
                <a:cs typeface="Arial"/>
                <a:sym typeface="Arial"/>
              </a:rPr>
              <a:t>. Only ONE variable can be changed in an experiment (only one manipulated variable).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Find the Variables!</a:t>
            </a:r>
          </a:p>
        </p:txBody>
      </p:sp>
      <p:sp>
        <p:nvSpPr>
          <p:cNvPr id="393" name="Shape 393"/>
          <p:cNvSpPr txBox="1">
            <a:spLocks noGrp="1"/>
          </p:cNvSpPr>
          <p:nvPr>
            <p:ph type="body" idx="1"/>
          </p:nvPr>
        </p:nvSpPr>
        <p:spPr>
          <a:xfrm>
            <a:off x="457200" y="1137737"/>
            <a:ext cx="8229600" cy="4967700"/>
          </a:xfrm>
          <a:prstGeom prst="rect">
            <a:avLst/>
          </a:prstGeom>
        </p:spPr>
        <p:txBody>
          <a:bodyPr lIns="91425" tIns="91425" rIns="91425" bIns="91425" anchor="t" anchorCtr="0">
            <a:spAutoFit/>
          </a:bodyPr>
          <a:lstStyle/>
          <a:p>
            <a:pPr marL="457200" lvl="0" indent="-412750" rtl="0">
              <a:spcBef>
                <a:spcPts val="0"/>
              </a:spcBef>
              <a:buClr>
                <a:schemeClr val="dk2"/>
              </a:buClr>
              <a:buSzPct val="100000"/>
              <a:buFont typeface="Arial"/>
              <a:buChar char="●"/>
            </a:pPr>
            <a:r>
              <a:rPr lang="en" sz="2900"/>
              <a:t>A prankster was told that a certain itching powder, Itcheroo was the best thing on the market. It claims to cause 50% longer lasting itches. Interested in this product, the prankster buys the itching powder and compares it to his usual product. One test subject is sprinkled with the original itching powder, and another test subject is sprinkled with Itcheroo. The subject given the original powder reported having itches for 30 minutes. The subject given Itcheroo reported having itches for 45 minutes.</a:t>
            </a:r>
          </a:p>
          <a:p>
            <a:pPr lvl="0">
              <a:spcBef>
                <a:spcPts val="0"/>
              </a:spcBef>
              <a:buNone/>
            </a:pPr>
            <a:endParaRP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Find the Variables!</a:t>
            </a:r>
          </a:p>
        </p:txBody>
      </p:sp>
      <p:sp>
        <p:nvSpPr>
          <p:cNvPr id="399" name="Shape 399"/>
          <p:cNvSpPr txBox="1">
            <a:spLocks noGrp="1"/>
          </p:cNvSpPr>
          <p:nvPr>
            <p:ph type="body" idx="1"/>
          </p:nvPr>
        </p:nvSpPr>
        <p:spPr>
          <a:xfrm>
            <a:off x="457200" y="1417637"/>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Mr. Lloyd wants to know if students will perform better on their next biology test if he offers to give money to students who earn an A. In secret, he offers half of the class twenty dollars if they get an A. He makes no offer to the other half of the class. After Mr. Lloyd grades the tests, he finds that the students who were offered money averaged a 90% on the test. The students who were not offered money averaged an 80%.</a:t>
            </a:r>
          </a:p>
          <a:p>
            <a:pPr lvl="0" rtl="0">
              <a:spcBef>
                <a:spcPts val="0"/>
              </a:spcBef>
              <a:buNone/>
            </a:pPr>
            <a:endParaRP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Shape 404"/>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Activities</a:t>
            </a:r>
          </a:p>
        </p:txBody>
      </p:sp>
      <p:sp>
        <p:nvSpPr>
          <p:cNvPr id="405" name="Shape 40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Experiments #1</a:t>
            </a:r>
          </a:p>
          <a:p>
            <a:pPr marL="457200" lvl="0" indent="-419100" rtl="0">
              <a:spcBef>
                <a:spcPts val="0"/>
              </a:spcBef>
              <a:buClr>
                <a:schemeClr val="dk2"/>
              </a:buClr>
              <a:buSzPct val="100000"/>
              <a:buFont typeface="Arial"/>
              <a:buChar char="●"/>
            </a:pPr>
            <a:r>
              <a:rPr lang="en"/>
              <a:t>ACT Discussion</a:t>
            </a:r>
          </a:p>
          <a:p>
            <a:pPr marL="457200" lvl="0" indent="-419100">
              <a:spcBef>
                <a:spcPts val="0"/>
              </a:spcBef>
              <a:buClr>
                <a:schemeClr val="dk2"/>
              </a:buClr>
              <a:buSzPct val="100000"/>
              <a:buFont typeface="Arial"/>
              <a:buChar char="●"/>
            </a:pPr>
            <a:r>
              <a:rPr lang="en"/>
              <a:t>Practice ACT Science</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Review</a:t>
            </a:r>
          </a:p>
        </p:txBody>
      </p:sp>
      <p:sp>
        <p:nvSpPr>
          <p:cNvPr id="411" name="Shape 411"/>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Match the terms with their definitions</a:t>
            </a:r>
          </a:p>
          <a:p>
            <a:pPr lvl="0" rtl="0">
              <a:spcBef>
                <a:spcPts val="0"/>
              </a:spcBef>
              <a:buNone/>
            </a:pPr>
            <a:endParaRPr/>
          </a:p>
          <a:p>
            <a:pPr lvl="0">
              <a:spcBef>
                <a:spcPts val="0"/>
              </a:spcBef>
              <a:buNone/>
            </a:pPr>
            <a:endParaRPr/>
          </a:p>
        </p:txBody>
      </p:sp>
      <p:graphicFrame>
        <p:nvGraphicFramePr>
          <p:cNvPr id="412" name="Shape 412"/>
          <p:cNvGraphicFramePr/>
          <p:nvPr/>
        </p:nvGraphicFramePr>
        <p:xfrm>
          <a:off x="952500" y="2480000"/>
          <a:ext cx="3000000" cy="3000000"/>
        </p:xfrm>
        <a:graphic>
          <a:graphicData uri="http://schemas.openxmlformats.org/drawingml/2006/table">
            <a:tbl>
              <a:tblPr>
                <a:noFill/>
                <a:tableStyleId>{8795ABDB-5D82-4409-B911-078330864E45}</a:tableStyleId>
              </a:tblPr>
              <a:tblGrid>
                <a:gridCol w="3619500"/>
                <a:gridCol w="3619500"/>
              </a:tblGrid>
              <a:tr h="381000">
                <a:tc>
                  <a:txBody>
                    <a:bodyPr/>
                    <a:lstStyle/>
                    <a:p>
                      <a:pPr>
                        <a:spcBef>
                          <a:spcPts val="0"/>
                        </a:spcBef>
                        <a:buNone/>
                      </a:pPr>
                      <a:r>
                        <a:rPr lang="en" sz="2400"/>
                        <a:t>Independent Variable</a:t>
                      </a:r>
                    </a:p>
                  </a:txBody>
                  <a:tcPr marL="91425" marR="91425" marT="91425" marB="91425"/>
                </a:tc>
                <a:tc>
                  <a:txBody>
                    <a:bodyPr/>
                    <a:lstStyle/>
                    <a:p>
                      <a:pPr>
                        <a:spcBef>
                          <a:spcPts val="0"/>
                        </a:spcBef>
                        <a:buNone/>
                      </a:pPr>
                      <a:r>
                        <a:rPr lang="en" sz="2400"/>
                        <a:t>Whatever you leave the same as it normally is</a:t>
                      </a:r>
                    </a:p>
                  </a:txBody>
                  <a:tcPr marL="91425" marR="91425" marT="91425" marB="91425"/>
                </a:tc>
              </a:tr>
              <a:tr h="381000">
                <a:tc>
                  <a:txBody>
                    <a:bodyPr/>
                    <a:lstStyle/>
                    <a:p>
                      <a:pPr>
                        <a:spcBef>
                          <a:spcPts val="0"/>
                        </a:spcBef>
                        <a:buNone/>
                      </a:pPr>
                      <a:r>
                        <a:rPr lang="en" sz="2400"/>
                        <a:t>Dependent Variable</a:t>
                      </a:r>
                    </a:p>
                  </a:txBody>
                  <a:tcPr marL="91425" marR="91425" marT="91425" marB="91425"/>
                </a:tc>
                <a:tc>
                  <a:txBody>
                    <a:bodyPr/>
                    <a:lstStyle/>
                    <a:p>
                      <a:pPr>
                        <a:spcBef>
                          <a:spcPts val="0"/>
                        </a:spcBef>
                        <a:buNone/>
                      </a:pPr>
                      <a:r>
                        <a:rPr lang="en" sz="2400"/>
                        <a:t>Whatever you apply the new treatment to</a:t>
                      </a:r>
                    </a:p>
                  </a:txBody>
                  <a:tcPr marL="91425" marR="91425" marT="91425" marB="91425"/>
                </a:tc>
              </a:tr>
              <a:tr h="381000">
                <a:tc>
                  <a:txBody>
                    <a:bodyPr/>
                    <a:lstStyle/>
                    <a:p>
                      <a:pPr>
                        <a:spcBef>
                          <a:spcPts val="0"/>
                        </a:spcBef>
                        <a:buNone/>
                      </a:pPr>
                      <a:r>
                        <a:rPr lang="en" sz="2400"/>
                        <a:t>Control Group</a:t>
                      </a:r>
                    </a:p>
                  </a:txBody>
                  <a:tcPr marL="91425" marR="91425" marT="91425" marB="91425"/>
                </a:tc>
                <a:tc>
                  <a:txBody>
                    <a:bodyPr/>
                    <a:lstStyle/>
                    <a:p>
                      <a:pPr>
                        <a:spcBef>
                          <a:spcPts val="0"/>
                        </a:spcBef>
                        <a:buNone/>
                      </a:pPr>
                      <a:r>
                        <a:rPr lang="en" sz="2400"/>
                        <a:t>The thing that the experimenter controls, or changes.</a:t>
                      </a:r>
                    </a:p>
                  </a:txBody>
                  <a:tcPr marL="91425" marR="91425" marT="91425" marB="91425"/>
                </a:tc>
              </a:tr>
              <a:tr h="381000">
                <a:tc>
                  <a:txBody>
                    <a:bodyPr/>
                    <a:lstStyle/>
                    <a:p>
                      <a:pPr>
                        <a:spcBef>
                          <a:spcPts val="0"/>
                        </a:spcBef>
                        <a:buNone/>
                      </a:pPr>
                      <a:r>
                        <a:rPr lang="en" sz="2400"/>
                        <a:t>Treatment Group</a:t>
                      </a:r>
                    </a:p>
                  </a:txBody>
                  <a:tcPr marL="91425" marR="91425" marT="91425" marB="91425"/>
                </a:tc>
                <a:tc>
                  <a:txBody>
                    <a:bodyPr/>
                    <a:lstStyle/>
                    <a:p>
                      <a:pPr>
                        <a:spcBef>
                          <a:spcPts val="0"/>
                        </a:spcBef>
                        <a:buNone/>
                      </a:pPr>
                      <a:r>
                        <a:rPr lang="en" sz="2400"/>
                        <a:t>The results of an experiment.</a:t>
                      </a:r>
                    </a:p>
                  </a:txBody>
                  <a:tcPr marL="91425" marR="91425" marT="91425" marB="91425"/>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Observation</a:t>
            </a:r>
          </a:p>
        </p:txBody>
      </p:sp>
      <p:sp>
        <p:nvSpPr>
          <p:cNvPr id="69" name="Shape 69"/>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Arial"/>
              <a:buChar char="●"/>
            </a:pPr>
            <a:r>
              <a:rPr lang="en"/>
              <a:t>In science, and </a:t>
            </a:r>
            <a:r>
              <a:rPr lang="en" u="sng"/>
              <a:t>observation</a:t>
            </a:r>
            <a:r>
              <a:rPr lang="en"/>
              <a:t> is anything experienced with the senses.</a:t>
            </a:r>
          </a:p>
        </p:txBody>
      </p:sp>
      <p:pic>
        <p:nvPicPr>
          <p:cNvPr id="70" name="Shape 70"/>
          <p:cNvPicPr preferRelativeResize="0"/>
          <p:nvPr/>
        </p:nvPicPr>
        <p:blipFill>
          <a:blip r:embed="rId3">
            <a:alphaModFix/>
          </a:blip>
          <a:stretch>
            <a:fillRect/>
          </a:stretch>
        </p:blipFill>
        <p:spPr>
          <a:xfrm>
            <a:off x="2862561" y="3133688"/>
            <a:ext cx="3418877" cy="3434211"/>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418" name="Shape 418"/>
          <p:cNvSpPr txBox="1">
            <a:spLocks noGrp="1"/>
          </p:cNvSpPr>
          <p:nvPr>
            <p:ph type="body" idx="1"/>
          </p:nvPr>
        </p:nvSpPr>
        <p:spPr>
          <a:xfrm>
            <a:off x="457200" y="274637"/>
            <a:ext cx="8229600" cy="4967700"/>
          </a:xfrm>
          <a:prstGeom prst="rect">
            <a:avLst/>
          </a:prstGeom>
        </p:spPr>
        <p:txBody>
          <a:bodyPr lIns="91425" tIns="91425" rIns="91425" bIns="91425" anchor="t" anchorCtr="0">
            <a:spAutoFit/>
          </a:bodyPr>
          <a:lstStyle/>
          <a:p>
            <a:pPr>
              <a:spcBef>
                <a:spcPts val="0"/>
              </a:spcBef>
              <a:buNone/>
            </a:pPr>
            <a:r>
              <a:rPr lang="en" sz="3400"/>
              <a:t>A boy wants to know if eating chili peppers affects thinking speed. He makes three of his family members eat chili peppers and then times how fast they can solve twenty multiplication problems. He has three other family members take the same test without having eaten chili peppers first. He finds that the family members that ate the peppers took an average of 35 seconds to finish the test. Those that didn't eat the peppers took an average of 45 seconds. </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Let's See How Much You Know!</a:t>
            </a:r>
          </a:p>
        </p:txBody>
      </p:sp>
      <p:sp>
        <p:nvSpPr>
          <p:cNvPr id="424" name="Shape 42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What is the independent variable?</a:t>
            </a:r>
          </a:p>
          <a:p>
            <a:pPr marL="457200" lvl="0" indent="-419100" rtl="0">
              <a:spcBef>
                <a:spcPts val="0"/>
              </a:spcBef>
              <a:buClr>
                <a:schemeClr val="dk2"/>
              </a:buClr>
              <a:buSzPct val="100000"/>
              <a:buFont typeface="Arial"/>
              <a:buChar char="●"/>
            </a:pPr>
            <a:r>
              <a:rPr lang="en"/>
              <a:t>What is the dependent variable?</a:t>
            </a:r>
          </a:p>
          <a:p>
            <a:pPr marL="457200" lvl="0" indent="-419100" rtl="0">
              <a:spcBef>
                <a:spcPts val="0"/>
              </a:spcBef>
              <a:buClr>
                <a:schemeClr val="dk2"/>
              </a:buClr>
              <a:buSzPct val="100000"/>
              <a:buFont typeface="Arial"/>
              <a:buChar char="●"/>
            </a:pPr>
            <a:r>
              <a:rPr lang="en"/>
              <a:t>What is the control group?</a:t>
            </a:r>
          </a:p>
          <a:p>
            <a:pPr marL="457200" lvl="0" indent="-419100" rtl="0">
              <a:spcBef>
                <a:spcPts val="0"/>
              </a:spcBef>
              <a:buClr>
                <a:schemeClr val="dk2"/>
              </a:buClr>
              <a:buSzPct val="100000"/>
              <a:buFont typeface="Arial"/>
              <a:buChar char="●"/>
            </a:pPr>
            <a:r>
              <a:rPr lang="en"/>
              <a:t>What is the treatment group?</a:t>
            </a:r>
          </a:p>
          <a:p>
            <a:pPr lvl="0" rtl="0">
              <a:spcBef>
                <a:spcPts val="0"/>
              </a:spcBef>
              <a:buNone/>
            </a:pPr>
            <a:endParaRPr/>
          </a:p>
          <a:p>
            <a:pPr marL="457200" lvl="0" indent="-419100" rtl="0">
              <a:spcBef>
                <a:spcPts val="0"/>
              </a:spcBef>
              <a:buClr>
                <a:schemeClr val="dk2"/>
              </a:buClr>
              <a:buSzPct val="100000"/>
              <a:buFont typeface="Arial"/>
              <a:buChar char="●"/>
            </a:pPr>
            <a:r>
              <a:rPr lang="en"/>
              <a:t>Can the boy conclude that eating chili peppers increases thinking speed? Why or why not?</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Today’s Topic: Sample Size and Graphing</a:t>
            </a:r>
          </a:p>
        </p:txBody>
      </p:sp>
      <p:sp>
        <p:nvSpPr>
          <p:cNvPr id="430" name="Shape 430"/>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431" name="Shape 431"/>
          <p:cNvPicPr preferRelativeResize="0"/>
          <p:nvPr/>
        </p:nvPicPr>
        <p:blipFill>
          <a:blip r:embed="rId3">
            <a:alphaModFix/>
          </a:blip>
          <a:stretch>
            <a:fillRect/>
          </a:stretch>
        </p:blipFill>
        <p:spPr>
          <a:xfrm>
            <a:off x="831337" y="1475950"/>
            <a:ext cx="7481324" cy="5334825"/>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486250"/>
            <a:ext cx="8229600" cy="1143000"/>
          </a:xfrm>
          <a:prstGeom prst="rect">
            <a:avLst/>
          </a:prstGeom>
        </p:spPr>
        <p:txBody>
          <a:bodyPr lIns="91425" tIns="91425" rIns="91425" bIns="91425" anchor="b" anchorCtr="0">
            <a:spAutoFit/>
          </a:bodyPr>
          <a:lstStyle/>
          <a:p>
            <a:pPr>
              <a:spcBef>
                <a:spcPts val="0"/>
              </a:spcBef>
              <a:buNone/>
            </a:pPr>
            <a:endParaRPr/>
          </a:p>
        </p:txBody>
      </p:sp>
      <p:sp>
        <p:nvSpPr>
          <p:cNvPr id="437" name="Shape 437"/>
          <p:cNvSpPr txBox="1">
            <a:spLocks noGrp="1"/>
          </p:cNvSpPr>
          <p:nvPr>
            <p:ph type="body" idx="1"/>
          </p:nvPr>
        </p:nvSpPr>
        <p:spPr>
          <a:xfrm>
            <a:off x="457200" y="265350"/>
            <a:ext cx="8229600" cy="4967700"/>
          </a:xfrm>
          <a:prstGeom prst="rect">
            <a:avLst/>
          </a:prstGeom>
        </p:spPr>
        <p:txBody>
          <a:bodyPr lIns="91425" tIns="91425" rIns="91425" bIns="91425" anchor="t" anchorCtr="0">
            <a:spAutoFit/>
          </a:bodyPr>
          <a:lstStyle/>
          <a:p>
            <a:pPr lvl="0" rtl="0">
              <a:spcBef>
                <a:spcPts val="0"/>
              </a:spcBef>
              <a:buNone/>
            </a:pPr>
            <a:r>
              <a:rPr lang="en"/>
              <a:t>Gertrude wants to know if a new brand of laundry detergent removes stains better than the current brand she uses. She washes a stained white shirt at her friend's house in a washer she's never used before. After the wash, she finds that all the stains are gone.</a:t>
            </a:r>
          </a:p>
          <a:p>
            <a:pPr lvl="0" rtl="0">
              <a:spcBef>
                <a:spcPts val="0"/>
              </a:spcBef>
              <a:buNone/>
            </a:pPr>
            <a:endParaRPr/>
          </a:p>
          <a:p>
            <a:pPr lvl="0" rtl="0">
              <a:spcBef>
                <a:spcPts val="0"/>
              </a:spcBef>
              <a:buNone/>
            </a:pPr>
            <a:r>
              <a:rPr lang="en"/>
              <a:t>Gertrude concludes that the new brand of laundry detergent works much better than the current brand she uses. </a:t>
            </a:r>
          </a:p>
          <a:p>
            <a:pPr lvl="0" rtl="0">
              <a:spcBef>
                <a:spcPts val="0"/>
              </a:spcBef>
              <a:buNone/>
            </a:pPr>
            <a:endParaRPr/>
          </a:p>
          <a:p>
            <a:pPr lvl="0" rtl="0">
              <a:spcBef>
                <a:spcPts val="0"/>
              </a:spcBef>
              <a:buNone/>
            </a:pPr>
            <a:r>
              <a:rPr lang="en"/>
              <a:t>Explain why Gertrude will NOT be winning the science fair.</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Gertrude’s Big Problem</a:t>
            </a:r>
          </a:p>
        </p:txBody>
      </p:sp>
      <p:sp>
        <p:nvSpPr>
          <p:cNvPr id="443" name="Shape 44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Gertrude has TWO independent variables. BAD GERTRUDE!!!</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Gertrude’s Big Problem</a:t>
            </a:r>
          </a:p>
        </p:txBody>
      </p:sp>
      <p:sp>
        <p:nvSpPr>
          <p:cNvPr id="449" name="Shape 449"/>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Gertrude has TWO independent variables. BAD GERTRUDE!!!</a:t>
            </a:r>
          </a:p>
          <a:p>
            <a:pPr marL="457200" lvl="0" indent="-419100" rtl="0">
              <a:spcBef>
                <a:spcPts val="0"/>
              </a:spcBef>
              <a:buClr>
                <a:schemeClr val="dk2"/>
              </a:buClr>
              <a:buSzPct val="100000"/>
              <a:buFont typeface="Trebuchet MS"/>
              <a:buChar char="●"/>
            </a:pPr>
            <a:r>
              <a:rPr lang="en"/>
              <a:t>In other words, Gertrude changed two separate things.</a:t>
            </a:r>
          </a:p>
          <a:p>
            <a:pPr marL="914400" lvl="1" indent="-381000" rtl="0">
              <a:spcBef>
                <a:spcPts val="0"/>
              </a:spcBef>
              <a:buClr>
                <a:schemeClr val="dk2"/>
              </a:buClr>
              <a:buSzPct val="80000"/>
              <a:buFont typeface="Trebuchet MS"/>
              <a:buChar char="○"/>
            </a:pPr>
            <a:r>
              <a:rPr lang="en"/>
              <a:t>The brand of laundry detergent</a:t>
            </a:r>
          </a:p>
          <a:p>
            <a:pPr marL="914400" lvl="1" indent="-381000" rtl="0">
              <a:spcBef>
                <a:spcPts val="0"/>
              </a:spcBef>
              <a:buClr>
                <a:schemeClr val="dk2"/>
              </a:buClr>
              <a:buSzPct val="80000"/>
              <a:buFont typeface="Trebuchet MS"/>
              <a:buChar char="○"/>
            </a:pPr>
            <a:r>
              <a:rPr lang="en"/>
              <a:t>The washing machine</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Gertrude’s Big Problem</a:t>
            </a:r>
          </a:p>
        </p:txBody>
      </p:sp>
      <p:sp>
        <p:nvSpPr>
          <p:cNvPr id="455" name="Shape 45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Gertrude has TWO independent variables. BAD GERTRUDE!!!</a:t>
            </a:r>
          </a:p>
          <a:p>
            <a:pPr marL="457200" lvl="0" indent="-419100" rtl="0">
              <a:spcBef>
                <a:spcPts val="0"/>
              </a:spcBef>
              <a:buClr>
                <a:schemeClr val="dk2"/>
              </a:buClr>
              <a:buSzPct val="100000"/>
              <a:buFont typeface="Trebuchet MS"/>
              <a:buChar char="●"/>
            </a:pPr>
            <a:r>
              <a:rPr lang="en"/>
              <a:t>In other words, Gertrude changed two separate things.</a:t>
            </a:r>
          </a:p>
          <a:p>
            <a:pPr marL="914400" lvl="1" indent="-381000" rtl="0">
              <a:spcBef>
                <a:spcPts val="0"/>
              </a:spcBef>
              <a:buClr>
                <a:schemeClr val="dk2"/>
              </a:buClr>
              <a:buSzPct val="80000"/>
              <a:buFont typeface="Trebuchet MS"/>
              <a:buChar char="○"/>
            </a:pPr>
            <a:r>
              <a:rPr lang="en"/>
              <a:t>The brand of laundry detergent</a:t>
            </a:r>
          </a:p>
          <a:p>
            <a:pPr marL="914400" lvl="1" indent="-381000" rtl="0">
              <a:spcBef>
                <a:spcPts val="0"/>
              </a:spcBef>
              <a:buClr>
                <a:schemeClr val="dk2"/>
              </a:buClr>
              <a:buSzPct val="80000"/>
              <a:buFont typeface="Trebuchet MS"/>
              <a:buChar char="○"/>
            </a:pPr>
            <a:r>
              <a:rPr lang="en"/>
              <a:t>The washing machine</a:t>
            </a:r>
          </a:p>
          <a:p>
            <a:pPr marL="457200" lvl="0" indent="-419100" rtl="0">
              <a:spcBef>
                <a:spcPts val="0"/>
              </a:spcBef>
              <a:buClr>
                <a:schemeClr val="dk2"/>
              </a:buClr>
              <a:buSzPct val="100000"/>
              <a:buFont typeface="Trebuchet MS"/>
              <a:buChar char="●"/>
            </a:pPr>
            <a:r>
              <a:rPr lang="en"/>
              <a:t>Gertrude doesn’t know which made her shirt clean: the brand of detergent, or the new washing machine.</a:t>
            </a:r>
          </a:p>
          <a:p>
            <a:pPr lvl="0" rtl="0">
              <a:spcBef>
                <a:spcPts val="0"/>
              </a:spcBef>
              <a:buNone/>
            </a:pPr>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Oh Gertrude, Why?</a:t>
            </a:r>
          </a:p>
        </p:txBody>
      </p:sp>
      <p:sp>
        <p:nvSpPr>
          <p:cNvPr id="461" name="Shape 461"/>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Gertrude ALSO has no control group. In your own words, why is this a problem?</a:t>
            </a:r>
          </a:p>
          <a:p>
            <a:pPr lvl="0" rtl="0">
              <a:spcBef>
                <a:spcPts val="0"/>
              </a:spcBef>
              <a:buNone/>
            </a:pPr>
            <a:endParaRP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Oh Gertrude, Why?</a:t>
            </a:r>
          </a:p>
        </p:txBody>
      </p:sp>
      <p:sp>
        <p:nvSpPr>
          <p:cNvPr id="467" name="Shape 467"/>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Gertrude ALSO has no control group. In your own words, why is this a problem?</a:t>
            </a:r>
          </a:p>
          <a:p>
            <a:pPr marL="457200" lvl="0" indent="-419100" rtl="0">
              <a:spcBef>
                <a:spcPts val="0"/>
              </a:spcBef>
              <a:buClr>
                <a:schemeClr val="dk2"/>
              </a:buClr>
              <a:buSzPct val="100000"/>
              <a:buFont typeface="Trebuchet MS"/>
              <a:buChar char="●"/>
            </a:pPr>
            <a:r>
              <a:rPr lang="en"/>
              <a:t>Guided Quiz #9-10.</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Review</a:t>
            </a:r>
          </a:p>
        </p:txBody>
      </p:sp>
      <p:sp>
        <p:nvSpPr>
          <p:cNvPr id="473" name="Shape 473"/>
          <p:cNvSpPr txBox="1">
            <a:spLocks noGrp="1"/>
          </p:cNvSpPr>
          <p:nvPr>
            <p:ph type="body" idx="1"/>
          </p:nvPr>
        </p:nvSpPr>
        <p:spPr>
          <a:prstGeom prst="rect">
            <a:avLst/>
          </a:prstGeom>
        </p:spPr>
        <p:txBody>
          <a:bodyPr lIns="91425" tIns="91425" rIns="91425" bIns="91425" anchor="t" anchorCtr="0">
            <a:spAutoFit/>
          </a:bodyPr>
          <a:lstStyle/>
          <a:p>
            <a:pPr marL="457200" lvl="0" indent="-431800">
              <a:spcBef>
                <a:spcPts val="0"/>
              </a:spcBef>
              <a:buClr>
                <a:schemeClr val="dk2"/>
              </a:buClr>
              <a:buSzPct val="100000"/>
              <a:buFont typeface="Trebuchet MS"/>
              <a:buChar char="●"/>
            </a:pPr>
            <a:r>
              <a:rPr lang="en" sz="3200"/>
              <a:t>Mrs. Pay wants to know if students can read faster if they listen to music while they read. She has all her students read a section from Ender’s Game. Three students listen to no music, three listen to classical music, three listen to heavy metal music, and three listen to country music.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Observation</a:t>
            </a:r>
          </a:p>
        </p:txBody>
      </p:sp>
      <p:sp>
        <p:nvSpPr>
          <p:cNvPr id="76" name="Shape 76"/>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In science, and </a:t>
            </a:r>
            <a:r>
              <a:rPr lang="en" u="sng"/>
              <a:t>observation</a:t>
            </a:r>
            <a:r>
              <a:rPr lang="en"/>
              <a:t> is anything experienced with the senses.</a:t>
            </a:r>
          </a:p>
          <a:p>
            <a:pPr marL="457200" lvl="0" indent="-419100" rtl="0">
              <a:spcBef>
                <a:spcPts val="0"/>
              </a:spcBef>
              <a:buClr>
                <a:schemeClr val="dk2"/>
              </a:buClr>
              <a:buSzPct val="100000"/>
              <a:buFont typeface="Arial"/>
              <a:buChar char="●"/>
            </a:pPr>
            <a:r>
              <a:rPr lang="en"/>
              <a:t>This includes things heard, smelt, felt, or tasted, rather than just saw.</a:t>
            </a:r>
          </a:p>
        </p:txBody>
      </p:sp>
      <p:pic>
        <p:nvPicPr>
          <p:cNvPr id="77" name="Shape 77"/>
          <p:cNvPicPr preferRelativeResize="0"/>
          <p:nvPr/>
        </p:nvPicPr>
        <p:blipFill>
          <a:blip r:embed="rId3">
            <a:alphaModFix/>
          </a:blip>
          <a:stretch>
            <a:fillRect/>
          </a:stretch>
        </p:blipFill>
        <p:spPr>
          <a:xfrm>
            <a:off x="3252941" y="3920408"/>
            <a:ext cx="2638117" cy="2647491"/>
          </a:xfrm>
          <a:prstGeom prst="rect">
            <a:avLst/>
          </a:prstGeom>
          <a:noFill/>
          <a:ln>
            <a:noFill/>
          </a:ln>
        </p:spPr>
      </p:pic>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479" name="Shape 479"/>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480" name="Shape 480"/>
          <p:cNvPicPr preferRelativeResize="0"/>
          <p:nvPr/>
        </p:nvPicPr>
        <p:blipFill>
          <a:blip r:embed="rId3">
            <a:alphaModFix/>
          </a:blip>
          <a:stretch>
            <a:fillRect/>
          </a:stretch>
        </p:blipFill>
        <p:spPr>
          <a:xfrm>
            <a:off x="263312" y="101786"/>
            <a:ext cx="8617375" cy="6654424"/>
          </a:xfrm>
          <a:prstGeom prst="rect">
            <a:avLst/>
          </a:prstGeom>
          <a:noFill/>
          <a:ln>
            <a:noFill/>
          </a:ln>
        </p:spPr>
      </p:pic>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Review</a:t>
            </a:r>
          </a:p>
        </p:txBody>
      </p:sp>
      <p:sp>
        <p:nvSpPr>
          <p:cNvPr id="486" name="Shape 486"/>
          <p:cNvSpPr txBox="1">
            <a:spLocks noGrp="1"/>
          </p:cNvSpPr>
          <p:nvPr>
            <p:ph type="body" idx="1"/>
          </p:nvPr>
        </p:nvSpPr>
        <p:spPr>
          <a:xfrm>
            <a:off x="457200" y="1417650"/>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the independent variable?</a:t>
            </a:r>
          </a:p>
          <a:p>
            <a:pPr marL="457200" lvl="0" indent="-419100" rtl="0">
              <a:spcBef>
                <a:spcPts val="0"/>
              </a:spcBef>
              <a:buClr>
                <a:schemeClr val="dk2"/>
              </a:buClr>
              <a:buSzPct val="100000"/>
              <a:buFont typeface="Trebuchet MS"/>
              <a:buChar char="●"/>
            </a:pPr>
            <a:r>
              <a:rPr lang="en"/>
              <a:t>What is the dependent variable?</a:t>
            </a:r>
          </a:p>
          <a:p>
            <a:pPr marL="457200" lvl="0" indent="-419100" rtl="0">
              <a:spcBef>
                <a:spcPts val="0"/>
              </a:spcBef>
              <a:buClr>
                <a:schemeClr val="dk2"/>
              </a:buClr>
              <a:buSzPct val="100000"/>
              <a:buFont typeface="Trebuchet MS"/>
              <a:buChar char="●"/>
            </a:pPr>
            <a:r>
              <a:rPr lang="en"/>
              <a:t>What is the control?</a:t>
            </a:r>
          </a:p>
          <a:p>
            <a:pPr marL="457200" lvl="0" indent="-419100" rtl="0">
              <a:spcBef>
                <a:spcPts val="0"/>
              </a:spcBef>
              <a:buClr>
                <a:schemeClr val="dk2"/>
              </a:buClr>
              <a:buSzPct val="100000"/>
              <a:buFont typeface="Trebuchet MS"/>
              <a:buChar char="●"/>
            </a:pPr>
            <a:r>
              <a:rPr lang="en"/>
              <a:t>What is the treatment group?</a:t>
            </a:r>
          </a:p>
        </p:txBody>
      </p:sp>
      <p:pic>
        <p:nvPicPr>
          <p:cNvPr id="487" name="Shape 487"/>
          <p:cNvPicPr preferRelativeResize="0"/>
          <p:nvPr/>
        </p:nvPicPr>
        <p:blipFill>
          <a:blip r:embed="rId3">
            <a:alphaModFix/>
          </a:blip>
          <a:stretch>
            <a:fillRect/>
          </a:stretch>
        </p:blipFill>
        <p:spPr>
          <a:xfrm>
            <a:off x="2462738" y="3527525"/>
            <a:ext cx="4218524" cy="3254650"/>
          </a:xfrm>
          <a:prstGeom prst="rect">
            <a:avLst/>
          </a:prstGeom>
          <a:noFill/>
          <a:ln>
            <a:noFill/>
          </a:ln>
        </p:spPr>
      </p:pic>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The Big Question!</a:t>
            </a:r>
          </a:p>
        </p:txBody>
      </p:sp>
      <p:sp>
        <p:nvSpPr>
          <p:cNvPr id="493" name="Shape 49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Can Mrs. Pay conclude for sure that listening to classical music is better than no music, heavy metal, or country for improving reading speed?</a:t>
            </a:r>
          </a:p>
        </p:txBody>
      </p:sp>
      <p:pic>
        <p:nvPicPr>
          <p:cNvPr id="494" name="Shape 494"/>
          <p:cNvPicPr preferRelativeResize="0"/>
          <p:nvPr/>
        </p:nvPicPr>
        <p:blipFill>
          <a:blip r:embed="rId3">
            <a:alphaModFix/>
          </a:blip>
          <a:stretch>
            <a:fillRect/>
          </a:stretch>
        </p:blipFill>
        <p:spPr>
          <a:xfrm>
            <a:off x="2616763" y="3693548"/>
            <a:ext cx="3910474" cy="3016024"/>
          </a:xfrm>
          <a:prstGeom prst="rect">
            <a:avLst/>
          </a:prstGeom>
          <a:noFill/>
          <a:ln>
            <a:noFill/>
          </a:ln>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Mrs. Pay Makes Some Changes….</a:t>
            </a:r>
          </a:p>
        </p:txBody>
      </p:sp>
      <p:sp>
        <p:nvSpPr>
          <p:cNvPr id="500" name="Shape 500"/>
          <p:cNvSpPr txBox="1">
            <a:spLocks noGrp="1"/>
          </p:cNvSpPr>
          <p:nvPr>
            <p:ph type="body" idx="1"/>
          </p:nvPr>
        </p:nvSpPr>
        <p:spPr>
          <a:prstGeom prst="rect">
            <a:avLst/>
          </a:prstGeom>
        </p:spPr>
        <p:txBody>
          <a:bodyPr lIns="91425" tIns="91425" rIns="91425" bIns="91425" anchor="t" anchorCtr="0">
            <a:spAutoFit/>
          </a:bodyPr>
          <a:lstStyle/>
          <a:p>
            <a:pPr marL="457200" lvl="0" indent="-431800" rtl="0">
              <a:spcBef>
                <a:spcPts val="0"/>
              </a:spcBef>
              <a:buClr>
                <a:schemeClr val="dk2"/>
              </a:buClr>
              <a:buSzPct val="100000"/>
              <a:buFont typeface="Trebuchet MS"/>
              <a:buChar char="●"/>
            </a:pPr>
            <a:r>
              <a:rPr lang="en" sz="3200"/>
              <a:t>Mrs. Pay wants to know if students can read faster if they listen to music while they read. She makes everyone on Earth read a section from Ender’s Game. 2 billion people, chosen randomly, listen to no music, 2 billion listen to classical music, 2 billion listen to heavy metal music, and 2 billion listen to country music.</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Not very realistic, but….</a:t>
            </a:r>
          </a:p>
        </p:txBody>
      </p:sp>
      <p:sp>
        <p:nvSpPr>
          <p:cNvPr id="506" name="Shape 506"/>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Explain in your own words why this experiment involving everyone on Earth gives a more reliable conclusion than the previous experiment done with Mrs. Pay’s students.</a:t>
            </a:r>
          </a:p>
        </p:txBody>
      </p:sp>
      <p:pic>
        <p:nvPicPr>
          <p:cNvPr id="507" name="Shape 507"/>
          <p:cNvPicPr preferRelativeResize="0"/>
          <p:nvPr/>
        </p:nvPicPr>
        <p:blipFill>
          <a:blip r:embed="rId3">
            <a:alphaModFix/>
          </a:blip>
          <a:stretch>
            <a:fillRect/>
          </a:stretch>
        </p:blipFill>
        <p:spPr>
          <a:xfrm>
            <a:off x="2865000" y="4297325"/>
            <a:ext cx="3413999" cy="2270574"/>
          </a:xfrm>
          <a:prstGeom prst="rect">
            <a:avLst/>
          </a:prstGeom>
          <a:noFill/>
          <a:ln>
            <a:noFill/>
          </a:ln>
        </p:spPr>
      </p:pic>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Shape 51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Sample Size</a:t>
            </a:r>
          </a:p>
        </p:txBody>
      </p:sp>
      <p:sp>
        <p:nvSpPr>
          <p:cNvPr id="513" name="Shape 51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u="sng"/>
              <a:t>Sample size</a:t>
            </a:r>
            <a:r>
              <a:rPr lang="en"/>
              <a:t> is how many individuals are in your treatment group and your control group.</a:t>
            </a:r>
          </a:p>
          <a:p>
            <a:pPr lvl="0" rtl="0">
              <a:spcBef>
                <a:spcPts val="0"/>
              </a:spcBef>
              <a:buNone/>
            </a:pPr>
            <a:endParaRP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Sample Size</a:t>
            </a:r>
          </a:p>
        </p:txBody>
      </p:sp>
      <p:sp>
        <p:nvSpPr>
          <p:cNvPr id="519" name="Shape 519"/>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u="sng"/>
              <a:t>Sample size</a:t>
            </a:r>
            <a:r>
              <a:rPr lang="en"/>
              <a:t> is how many individuals are in your treatment group and your control group.</a:t>
            </a:r>
          </a:p>
          <a:p>
            <a:pPr marL="457200" lvl="0" indent="-419100" rtl="0">
              <a:spcBef>
                <a:spcPts val="0"/>
              </a:spcBef>
              <a:buClr>
                <a:schemeClr val="dk2"/>
              </a:buClr>
              <a:buSzPct val="100000"/>
              <a:buFont typeface="Arial"/>
              <a:buChar char="●"/>
            </a:pPr>
            <a:r>
              <a:rPr lang="en"/>
              <a:t>Why are results invalid if an experimenter lacks a large sample size?</a:t>
            </a:r>
          </a:p>
          <a:p>
            <a:pPr lvl="0" rtl="0">
              <a:spcBef>
                <a:spcPts val="0"/>
              </a:spcBef>
              <a:buNone/>
            </a:pPr>
            <a:endParaRP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Sample Size</a:t>
            </a:r>
          </a:p>
        </p:txBody>
      </p:sp>
      <p:sp>
        <p:nvSpPr>
          <p:cNvPr id="525" name="Shape 52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u="sng"/>
              <a:t>Sample size</a:t>
            </a:r>
            <a:r>
              <a:rPr lang="en"/>
              <a:t> is how many individuals are in your treatment group and your control group.</a:t>
            </a:r>
          </a:p>
          <a:p>
            <a:pPr marL="457200" lvl="0" indent="-419100" rtl="0">
              <a:spcBef>
                <a:spcPts val="0"/>
              </a:spcBef>
              <a:buClr>
                <a:schemeClr val="dk2"/>
              </a:buClr>
              <a:buSzPct val="100000"/>
              <a:buFont typeface="Arial"/>
              <a:buChar char="●"/>
            </a:pPr>
            <a:r>
              <a:rPr lang="en"/>
              <a:t>Why are results invalid if an experimenter lacks a large sample size?</a:t>
            </a:r>
          </a:p>
          <a:p>
            <a:pPr marL="457200" lvl="0" indent="-419100" rtl="0">
              <a:spcBef>
                <a:spcPts val="0"/>
              </a:spcBef>
              <a:buClr>
                <a:schemeClr val="dk2"/>
              </a:buClr>
              <a:buSzPct val="100000"/>
              <a:buFont typeface="Arial"/>
              <a:buChar char="●"/>
            </a:pPr>
            <a:r>
              <a:rPr lang="en"/>
              <a:t>Having a large sample size reduces the likelihood that your results are due to chance.</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The Three Science Fair Pitfalls. BEWARE!!!</a:t>
            </a:r>
          </a:p>
        </p:txBody>
      </p:sp>
      <p:sp>
        <p:nvSpPr>
          <p:cNvPr id="531" name="Shape 531"/>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Students lack a control group.</a:t>
            </a:r>
          </a:p>
          <a:p>
            <a:pPr marL="457200" lvl="0" indent="-419100" rtl="0">
              <a:spcBef>
                <a:spcPts val="0"/>
              </a:spcBef>
              <a:buClr>
                <a:schemeClr val="dk2"/>
              </a:buClr>
              <a:buSzPct val="100000"/>
              <a:buFont typeface="Arial"/>
              <a:buChar char="●"/>
            </a:pPr>
            <a:r>
              <a:rPr lang="en"/>
              <a:t>Students don't have a sufficiently large sample size.</a:t>
            </a:r>
          </a:p>
          <a:p>
            <a:pPr marL="457200" lvl="0" indent="-419100" rtl="0">
              <a:spcBef>
                <a:spcPts val="0"/>
              </a:spcBef>
              <a:buClr>
                <a:schemeClr val="dk2"/>
              </a:buClr>
              <a:buSzPct val="100000"/>
              <a:buFont typeface="Arial"/>
              <a:buChar char="●"/>
            </a:pPr>
            <a:r>
              <a:rPr lang="en"/>
              <a:t>Students have more than one independent variable.</a:t>
            </a: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One More Practice</a:t>
            </a:r>
          </a:p>
        </p:txBody>
      </p:sp>
      <p:sp>
        <p:nvSpPr>
          <p:cNvPr id="537" name="Shape 537"/>
          <p:cNvSpPr txBox="1">
            <a:spLocks noGrp="1"/>
          </p:cNvSpPr>
          <p:nvPr>
            <p:ph type="body" idx="1"/>
          </p:nvPr>
        </p:nvSpPr>
        <p:spPr>
          <a:prstGeom prst="rect">
            <a:avLst/>
          </a:prstGeom>
        </p:spPr>
        <p:txBody>
          <a:bodyPr lIns="91425" tIns="91425" rIns="91425" bIns="91425" anchor="t" anchorCtr="0">
            <a:spAutoFit/>
          </a:bodyPr>
          <a:lstStyle/>
          <a:p>
            <a:pPr marL="457200" lvl="0" indent="-419100">
              <a:spcBef>
                <a:spcPts val="0"/>
              </a:spcBef>
              <a:buClr>
                <a:schemeClr val="dk2"/>
              </a:buClr>
              <a:buSzPct val="100000"/>
              <a:buFont typeface="Trebuchet MS"/>
              <a:buChar char="●"/>
            </a:pPr>
            <a:r>
              <a:rPr lang="en"/>
              <a:t>Guided Quiz #11-14</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1291590" y="1881600"/>
            <a:ext cx="6560820" cy="4686300"/>
          </a:xfrm>
          <a:prstGeom prst="rect">
            <a:avLst/>
          </a:prstGeom>
          <a:noFill/>
          <a:ln>
            <a:noFill/>
          </a:ln>
        </p:spPr>
      </p:pic>
      <p:sp>
        <p:nvSpPr>
          <p:cNvPr id="83" name="Shape 83"/>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Inference</a:t>
            </a:r>
          </a:p>
        </p:txBody>
      </p:sp>
      <p:sp>
        <p:nvSpPr>
          <p:cNvPr id="84" name="Shape 84"/>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Lets Look at More Graphs!</a:t>
            </a:r>
          </a:p>
        </p:txBody>
      </p:sp>
      <p:sp>
        <p:nvSpPr>
          <p:cNvPr id="543" name="Shape 543"/>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Throughout Biology, we will look at graphs, charts, and tables and interpret them.</a:t>
            </a:r>
          </a:p>
          <a:p>
            <a:pPr lvl="0">
              <a:spcBef>
                <a:spcPts val="0"/>
              </a:spcBef>
              <a:buNone/>
            </a:pPr>
            <a:endParaRPr/>
          </a:p>
        </p:txBody>
      </p:sp>
      <p:pic>
        <p:nvPicPr>
          <p:cNvPr id="544" name="Shape 544"/>
          <p:cNvPicPr preferRelativeResize="0"/>
          <p:nvPr/>
        </p:nvPicPr>
        <p:blipFill>
          <a:blip r:embed="rId3">
            <a:alphaModFix/>
          </a:blip>
          <a:stretch>
            <a:fillRect/>
          </a:stretch>
        </p:blipFill>
        <p:spPr>
          <a:xfrm>
            <a:off x="2662112" y="4432050"/>
            <a:ext cx="3819775" cy="2019225"/>
          </a:xfrm>
          <a:prstGeom prst="rect">
            <a:avLst/>
          </a:prstGeom>
          <a:noFill/>
          <a:ln>
            <a:noFill/>
          </a:ln>
        </p:spPr>
      </p:pic>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Shape 54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Lets Look at More Graphs!</a:t>
            </a:r>
          </a:p>
        </p:txBody>
      </p:sp>
      <p:sp>
        <p:nvSpPr>
          <p:cNvPr id="550" name="Shape 550"/>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Throughout Biology, we will look at graphs, charts, and tables and interpret them.</a:t>
            </a:r>
          </a:p>
          <a:p>
            <a:pPr marL="457200" lvl="0" indent="-419100" rtl="0">
              <a:spcBef>
                <a:spcPts val="0"/>
              </a:spcBef>
              <a:buClr>
                <a:schemeClr val="dk2"/>
              </a:buClr>
              <a:buSzPct val="100000"/>
              <a:buFont typeface="Trebuchet MS"/>
              <a:buChar char="●"/>
            </a:pPr>
            <a:r>
              <a:rPr lang="en"/>
              <a:t>Why? Because the ACT includes lots of graphs and the ACT is a critically important part of your future.</a:t>
            </a:r>
          </a:p>
        </p:txBody>
      </p:sp>
      <p:pic>
        <p:nvPicPr>
          <p:cNvPr id="551" name="Shape 551"/>
          <p:cNvPicPr preferRelativeResize="0"/>
          <p:nvPr/>
        </p:nvPicPr>
        <p:blipFill>
          <a:blip r:embed="rId3">
            <a:alphaModFix/>
          </a:blip>
          <a:stretch>
            <a:fillRect/>
          </a:stretch>
        </p:blipFill>
        <p:spPr>
          <a:xfrm>
            <a:off x="2662112" y="4432050"/>
            <a:ext cx="3819775" cy="2019225"/>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 New Experiment</a:t>
            </a:r>
          </a:p>
        </p:txBody>
      </p:sp>
      <p:sp>
        <p:nvSpPr>
          <p:cNvPr id="557" name="Shape 557"/>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Mr. Lloyd asks students how long they studied after they complete a biology test. </a:t>
            </a:r>
          </a:p>
          <a:p>
            <a:pPr lvl="0">
              <a:spcBef>
                <a:spcPts val="0"/>
              </a:spcBef>
              <a:buNone/>
            </a:pPr>
            <a:endParaRPr/>
          </a:p>
        </p:txBody>
      </p:sp>
      <p:pic>
        <p:nvPicPr>
          <p:cNvPr id="558" name="Shape 558"/>
          <p:cNvPicPr preferRelativeResize="0"/>
          <p:nvPr/>
        </p:nvPicPr>
        <p:blipFill>
          <a:blip r:embed="rId3">
            <a:alphaModFix/>
          </a:blip>
          <a:stretch>
            <a:fillRect/>
          </a:stretch>
        </p:blipFill>
        <p:spPr>
          <a:xfrm>
            <a:off x="3273862" y="4270250"/>
            <a:ext cx="2596274" cy="2297650"/>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New Experiment</a:t>
            </a:r>
          </a:p>
        </p:txBody>
      </p:sp>
      <p:sp>
        <p:nvSpPr>
          <p:cNvPr id="564" name="Shape 564"/>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Mr. Lloyd asks students how long they studied after they complete a biology test. </a:t>
            </a:r>
          </a:p>
          <a:p>
            <a:pPr marL="457200" lvl="0" indent="-419100" rtl="0">
              <a:spcBef>
                <a:spcPts val="0"/>
              </a:spcBef>
              <a:buClr>
                <a:schemeClr val="dk2"/>
              </a:buClr>
              <a:buSzPct val="100000"/>
              <a:buFont typeface="Trebuchet MS"/>
              <a:buChar char="●"/>
            </a:pPr>
            <a:r>
              <a:rPr lang="en"/>
              <a:t>He then grades the students’ tests and calculates the average score for students that studied for different amounts of time.</a:t>
            </a:r>
          </a:p>
        </p:txBody>
      </p:sp>
      <p:pic>
        <p:nvPicPr>
          <p:cNvPr id="565" name="Shape 565"/>
          <p:cNvPicPr preferRelativeResize="0"/>
          <p:nvPr/>
        </p:nvPicPr>
        <p:blipFill>
          <a:blip r:embed="rId3">
            <a:alphaModFix/>
          </a:blip>
          <a:stretch>
            <a:fillRect/>
          </a:stretch>
        </p:blipFill>
        <p:spPr>
          <a:xfrm>
            <a:off x="3273862" y="4270250"/>
            <a:ext cx="2596274" cy="2297650"/>
          </a:xfrm>
          <a:prstGeom prst="rect">
            <a:avLst/>
          </a:prstGeom>
          <a:noFill/>
          <a:ln>
            <a:noFill/>
          </a:ln>
        </p:spPr>
      </p:pic>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571" name="Shape 571"/>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572" name="Shape 572"/>
          <p:cNvPicPr preferRelativeResize="0"/>
          <p:nvPr/>
        </p:nvPicPr>
        <p:blipFill>
          <a:blip r:embed="rId3">
            <a:alphaModFix/>
          </a:blip>
          <a:stretch>
            <a:fillRect/>
          </a:stretch>
        </p:blipFill>
        <p:spPr>
          <a:xfrm>
            <a:off x="1190500" y="818677"/>
            <a:ext cx="6762974" cy="5220650"/>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few things to know about graphs:</a:t>
            </a:r>
          </a:p>
        </p:txBody>
      </p:sp>
      <p:sp>
        <p:nvSpPr>
          <p:cNvPr id="578" name="Shape 578"/>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AutoNum type="arabicPeriod"/>
            </a:pPr>
            <a:r>
              <a:rPr lang="en"/>
              <a:t>The independent variable always goes in the x axis (along the bottom).</a:t>
            </a:r>
          </a:p>
          <a:p>
            <a:pPr lvl="0" rtl="0">
              <a:spcBef>
                <a:spcPts val="0"/>
              </a:spcBef>
              <a:buNone/>
            </a:pPr>
            <a:endParaRPr/>
          </a:p>
        </p:txBody>
      </p:sp>
      <p:pic>
        <p:nvPicPr>
          <p:cNvPr id="579" name="Shape 579"/>
          <p:cNvPicPr preferRelativeResize="0"/>
          <p:nvPr/>
        </p:nvPicPr>
        <p:blipFill>
          <a:blip r:embed="rId3">
            <a:alphaModFix/>
          </a:blip>
          <a:stretch>
            <a:fillRect/>
          </a:stretch>
        </p:blipFill>
        <p:spPr>
          <a:xfrm>
            <a:off x="4339575" y="4276150"/>
            <a:ext cx="3188200" cy="2462974"/>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few things to know about graphs:</a:t>
            </a:r>
          </a:p>
        </p:txBody>
      </p:sp>
      <p:sp>
        <p:nvSpPr>
          <p:cNvPr id="585" name="Shape 585"/>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AutoNum type="arabicPeriod"/>
            </a:pPr>
            <a:r>
              <a:rPr lang="en"/>
              <a:t>The independent variable always goes in the x axis (along the bottom).</a:t>
            </a:r>
          </a:p>
          <a:p>
            <a:pPr marL="457200" lvl="0" indent="-419100" rtl="0">
              <a:spcBef>
                <a:spcPts val="0"/>
              </a:spcBef>
              <a:buClr>
                <a:schemeClr val="dk2"/>
              </a:buClr>
              <a:buSzPct val="100000"/>
              <a:buFont typeface="Trebuchet MS"/>
              <a:buAutoNum type="arabicPeriod"/>
            </a:pPr>
            <a:r>
              <a:rPr lang="en"/>
              <a:t>The dependent variable always goes in the y axis (on the left).</a:t>
            </a:r>
          </a:p>
          <a:p>
            <a:pPr lvl="0" rtl="0">
              <a:spcBef>
                <a:spcPts val="0"/>
              </a:spcBef>
              <a:buNone/>
            </a:pPr>
            <a:endParaRPr/>
          </a:p>
        </p:txBody>
      </p:sp>
      <p:pic>
        <p:nvPicPr>
          <p:cNvPr id="586" name="Shape 586"/>
          <p:cNvPicPr preferRelativeResize="0"/>
          <p:nvPr/>
        </p:nvPicPr>
        <p:blipFill>
          <a:blip r:embed="rId3">
            <a:alphaModFix/>
          </a:blip>
          <a:stretch>
            <a:fillRect/>
          </a:stretch>
        </p:blipFill>
        <p:spPr>
          <a:xfrm>
            <a:off x="4339575" y="4276150"/>
            <a:ext cx="3188200" cy="2462974"/>
          </a:xfrm>
          <a:prstGeom prst="rect">
            <a:avLst/>
          </a:prstGeom>
          <a:noFill/>
          <a:ln>
            <a:noFill/>
          </a:ln>
        </p:spPr>
      </p:pic>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few things to know about graphs:</a:t>
            </a:r>
          </a:p>
        </p:txBody>
      </p:sp>
      <p:sp>
        <p:nvSpPr>
          <p:cNvPr id="592" name="Shape 592"/>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AutoNum type="arabicPeriod"/>
            </a:pPr>
            <a:r>
              <a:rPr lang="en"/>
              <a:t>The independent variable always goes in the x axis (along the bottom).</a:t>
            </a:r>
          </a:p>
          <a:p>
            <a:pPr marL="457200" lvl="0" indent="-419100" rtl="0">
              <a:spcBef>
                <a:spcPts val="0"/>
              </a:spcBef>
              <a:buClr>
                <a:schemeClr val="dk2"/>
              </a:buClr>
              <a:buSzPct val="100000"/>
              <a:buFont typeface="Trebuchet MS"/>
              <a:buAutoNum type="arabicPeriod"/>
            </a:pPr>
            <a:r>
              <a:rPr lang="en"/>
              <a:t>The dependent variable always goes in the y axis (on the left).</a:t>
            </a:r>
          </a:p>
          <a:p>
            <a:pPr marL="457200" lvl="0" indent="-419100" rtl="0">
              <a:spcBef>
                <a:spcPts val="0"/>
              </a:spcBef>
              <a:buClr>
                <a:schemeClr val="dk2"/>
              </a:buClr>
              <a:buSzPct val="100000"/>
              <a:buFont typeface="Trebuchet MS"/>
              <a:buAutoNum type="arabicPeriod"/>
            </a:pPr>
            <a:r>
              <a:rPr lang="en"/>
              <a:t>Graphs make the results of an experiment easy to see.</a:t>
            </a:r>
          </a:p>
        </p:txBody>
      </p:sp>
      <p:pic>
        <p:nvPicPr>
          <p:cNvPr id="593" name="Shape 593"/>
          <p:cNvPicPr preferRelativeResize="0"/>
          <p:nvPr/>
        </p:nvPicPr>
        <p:blipFill>
          <a:blip r:embed="rId3">
            <a:alphaModFix/>
          </a:blip>
          <a:stretch>
            <a:fillRect/>
          </a:stretch>
        </p:blipFill>
        <p:spPr>
          <a:xfrm>
            <a:off x="4339575" y="4276150"/>
            <a:ext cx="3188200" cy="2462974"/>
          </a:xfrm>
          <a:prstGeom prst="rect">
            <a:avLst/>
          </a:prstGeom>
          <a:noFill/>
          <a:ln>
            <a:noFill/>
          </a:ln>
        </p:spPr>
      </p:pic>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599" name="Shape 599"/>
          <p:cNvSpPr txBox="1">
            <a:spLocks noGrp="1"/>
          </p:cNvSpPr>
          <p:nvPr>
            <p:ph type="body" idx="1"/>
          </p:nvPr>
        </p:nvSpPr>
        <p:spPr>
          <a:xfrm>
            <a:off x="457200" y="1629350"/>
            <a:ext cx="3777299" cy="4938599"/>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the independent variable?</a:t>
            </a:r>
          </a:p>
          <a:p>
            <a:pPr lvl="0" rtl="0">
              <a:spcBef>
                <a:spcPts val="0"/>
              </a:spcBef>
              <a:buNone/>
            </a:pPr>
            <a:endParaRPr/>
          </a:p>
        </p:txBody>
      </p:sp>
      <p:pic>
        <p:nvPicPr>
          <p:cNvPr id="600" name="Shape 600"/>
          <p:cNvPicPr preferRelativeResize="0"/>
          <p:nvPr/>
        </p:nvPicPr>
        <p:blipFill>
          <a:blip r:embed="rId3">
            <a:alphaModFix/>
          </a:blip>
          <a:stretch>
            <a:fillRect/>
          </a:stretch>
        </p:blipFill>
        <p:spPr>
          <a:xfrm>
            <a:off x="3694650" y="1126275"/>
            <a:ext cx="5378500" cy="4152250"/>
          </a:xfrm>
          <a:prstGeom prst="rect">
            <a:avLst/>
          </a:prstGeom>
          <a:noFill/>
          <a:ln>
            <a:noFill/>
          </a:ln>
        </p:spPr>
      </p:pic>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Shape 60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06" name="Shape 606"/>
          <p:cNvSpPr txBox="1">
            <a:spLocks noGrp="1"/>
          </p:cNvSpPr>
          <p:nvPr>
            <p:ph type="body" idx="1"/>
          </p:nvPr>
        </p:nvSpPr>
        <p:spPr>
          <a:xfrm>
            <a:off x="457200" y="1629350"/>
            <a:ext cx="3777299" cy="4938599"/>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the independent variable?</a:t>
            </a:r>
          </a:p>
          <a:p>
            <a:pPr marL="457200" lvl="0" indent="-419100" rtl="0">
              <a:spcBef>
                <a:spcPts val="0"/>
              </a:spcBef>
              <a:buClr>
                <a:schemeClr val="dk2"/>
              </a:buClr>
              <a:buSzPct val="100000"/>
              <a:buFont typeface="Trebuchet MS"/>
              <a:buChar char="●"/>
            </a:pPr>
            <a:r>
              <a:rPr lang="en"/>
              <a:t>What is the dependent variable?</a:t>
            </a:r>
          </a:p>
          <a:p>
            <a:pPr lvl="0" rtl="0">
              <a:spcBef>
                <a:spcPts val="0"/>
              </a:spcBef>
              <a:buNone/>
            </a:pPr>
            <a:endParaRPr/>
          </a:p>
        </p:txBody>
      </p:sp>
      <p:pic>
        <p:nvPicPr>
          <p:cNvPr id="607" name="Shape 607"/>
          <p:cNvPicPr preferRelativeResize="0"/>
          <p:nvPr/>
        </p:nvPicPr>
        <p:blipFill>
          <a:blip r:embed="rId3">
            <a:alphaModFix/>
          </a:blip>
          <a:stretch>
            <a:fillRect/>
          </a:stretch>
        </p:blipFill>
        <p:spPr>
          <a:xfrm>
            <a:off x="3694650" y="1126275"/>
            <a:ext cx="5378500" cy="4152250"/>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Shape 89"/>
          <p:cNvPicPr preferRelativeResize="0"/>
          <p:nvPr/>
        </p:nvPicPr>
        <p:blipFill>
          <a:blip r:embed="rId3">
            <a:alphaModFix/>
          </a:blip>
          <a:stretch>
            <a:fillRect/>
          </a:stretch>
        </p:blipFill>
        <p:spPr>
          <a:xfrm>
            <a:off x="2353432" y="3427608"/>
            <a:ext cx="4437134" cy="3166365"/>
          </a:xfrm>
          <a:prstGeom prst="rect">
            <a:avLst/>
          </a:prstGeom>
          <a:noFill/>
          <a:ln>
            <a:noFill/>
          </a:ln>
        </p:spPr>
      </p:pic>
      <p:sp>
        <p:nvSpPr>
          <p:cNvPr id="90" name="Shape 90"/>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Inference</a:t>
            </a:r>
          </a:p>
        </p:txBody>
      </p:sp>
      <p:sp>
        <p:nvSpPr>
          <p:cNvPr id="91" name="Shape 91"/>
          <p:cNvSpPr txBox="1">
            <a:spLocks noGrp="1"/>
          </p:cNvSpPr>
          <p:nvPr>
            <p:ph type="body" idx="1"/>
          </p:nvPr>
        </p:nvSpPr>
        <p:spPr>
          <a:xfrm>
            <a:off x="457200" y="1626274"/>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Arial"/>
              <a:buChar char="●"/>
            </a:pPr>
            <a:r>
              <a:rPr lang="en"/>
              <a:t>An </a:t>
            </a:r>
            <a:r>
              <a:rPr lang="en" u="sng"/>
              <a:t>inference</a:t>
            </a:r>
            <a:r>
              <a:rPr lang="en"/>
              <a:t> is something you don't observe, but you know it's true because of what you </a:t>
            </a:r>
            <a:r>
              <a:rPr lang="en" i="1"/>
              <a:t>do</a:t>
            </a:r>
            <a:r>
              <a:rPr lang="en"/>
              <a:t> observe.</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13" name="Shape 613"/>
          <p:cNvSpPr txBox="1">
            <a:spLocks noGrp="1"/>
          </p:cNvSpPr>
          <p:nvPr>
            <p:ph type="body" idx="1"/>
          </p:nvPr>
        </p:nvSpPr>
        <p:spPr>
          <a:xfrm>
            <a:off x="457200" y="1629350"/>
            <a:ext cx="3777299" cy="4938599"/>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is the independent variable?</a:t>
            </a:r>
          </a:p>
          <a:p>
            <a:pPr marL="457200" lvl="0" indent="-419100" rtl="0">
              <a:spcBef>
                <a:spcPts val="0"/>
              </a:spcBef>
              <a:buClr>
                <a:schemeClr val="dk2"/>
              </a:buClr>
              <a:buSzPct val="100000"/>
              <a:buFont typeface="Trebuchet MS"/>
              <a:buChar char="●"/>
            </a:pPr>
            <a:r>
              <a:rPr lang="en"/>
              <a:t>What is the dependent variable?</a:t>
            </a:r>
          </a:p>
          <a:p>
            <a:pPr marL="457200" lvl="0" indent="-419100" rtl="0">
              <a:spcBef>
                <a:spcPts val="0"/>
              </a:spcBef>
              <a:buClr>
                <a:schemeClr val="dk2"/>
              </a:buClr>
              <a:buSzPct val="100000"/>
              <a:buFont typeface="Trebuchet MS"/>
              <a:buChar char="●"/>
            </a:pPr>
            <a:r>
              <a:rPr lang="en"/>
              <a:t>Students who studies for 0 minutes averaged what score?</a:t>
            </a:r>
          </a:p>
        </p:txBody>
      </p:sp>
      <p:pic>
        <p:nvPicPr>
          <p:cNvPr id="614" name="Shape 614"/>
          <p:cNvPicPr preferRelativeResize="0"/>
          <p:nvPr/>
        </p:nvPicPr>
        <p:blipFill>
          <a:blip r:embed="rId3">
            <a:alphaModFix/>
          </a:blip>
          <a:stretch>
            <a:fillRect/>
          </a:stretch>
        </p:blipFill>
        <p:spPr>
          <a:xfrm>
            <a:off x="3694650" y="1126275"/>
            <a:ext cx="5378500" cy="4152250"/>
          </a:xfrm>
          <a:prstGeom prst="rect">
            <a:avLst/>
          </a:prstGeom>
          <a:noFill/>
          <a:ln>
            <a:noFill/>
          </a:ln>
        </p:spPr>
      </p:pic>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20" name="Shape 620"/>
          <p:cNvSpPr txBox="1">
            <a:spLocks noGrp="1"/>
          </p:cNvSpPr>
          <p:nvPr>
            <p:ph type="body" idx="1"/>
          </p:nvPr>
        </p:nvSpPr>
        <p:spPr>
          <a:xfrm>
            <a:off x="457200" y="1629350"/>
            <a:ext cx="3328200" cy="4938599"/>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Students who studied for 15 minutes averaged what score?</a:t>
            </a:r>
          </a:p>
          <a:p>
            <a:pPr lvl="0" rtl="0">
              <a:spcBef>
                <a:spcPts val="0"/>
              </a:spcBef>
              <a:buNone/>
            </a:pPr>
            <a:endParaRPr/>
          </a:p>
        </p:txBody>
      </p:sp>
      <p:pic>
        <p:nvPicPr>
          <p:cNvPr id="621" name="Shape 621"/>
          <p:cNvPicPr preferRelativeResize="0"/>
          <p:nvPr/>
        </p:nvPicPr>
        <p:blipFill>
          <a:blip r:embed="rId3">
            <a:alphaModFix/>
          </a:blip>
          <a:stretch>
            <a:fillRect/>
          </a:stretch>
        </p:blipFill>
        <p:spPr>
          <a:xfrm>
            <a:off x="3694650" y="1126275"/>
            <a:ext cx="5378500" cy="4152250"/>
          </a:xfrm>
          <a:prstGeom prst="rect">
            <a:avLst/>
          </a:prstGeom>
          <a:noFill/>
          <a:ln>
            <a:noFill/>
          </a:ln>
        </p:spPr>
      </p:pic>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27" name="Shape 627"/>
          <p:cNvSpPr txBox="1">
            <a:spLocks noGrp="1"/>
          </p:cNvSpPr>
          <p:nvPr>
            <p:ph type="body" idx="1"/>
          </p:nvPr>
        </p:nvSpPr>
        <p:spPr>
          <a:xfrm>
            <a:off x="457200" y="1629350"/>
            <a:ext cx="3328200" cy="4938599"/>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Students who studied for 15 minutes averaged what score?</a:t>
            </a:r>
          </a:p>
          <a:p>
            <a:pPr marL="457200" lvl="0" indent="-419100" rtl="0">
              <a:spcBef>
                <a:spcPts val="0"/>
              </a:spcBef>
              <a:buClr>
                <a:schemeClr val="dk2"/>
              </a:buClr>
              <a:buSzPct val="100000"/>
              <a:buFont typeface="Trebuchet MS"/>
              <a:buChar char="●"/>
            </a:pPr>
            <a:r>
              <a:rPr lang="en"/>
              <a:t>Complete the sentence: as study time increases, test scores ______.</a:t>
            </a:r>
          </a:p>
        </p:txBody>
      </p:sp>
      <p:pic>
        <p:nvPicPr>
          <p:cNvPr id="628" name="Shape 628"/>
          <p:cNvPicPr preferRelativeResize="0"/>
          <p:nvPr/>
        </p:nvPicPr>
        <p:blipFill>
          <a:blip r:embed="rId3">
            <a:alphaModFix/>
          </a:blip>
          <a:stretch>
            <a:fillRect/>
          </a:stretch>
        </p:blipFill>
        <p:spPr>
          <a:xfrm>
            <a:off x="3694650" y="1126275"/>
            <a:ext cx="5378500" cy="4152250"/>
          </a:xfrm>
          <a:prstGeom prst="rect">
            <a:avLst/>
          </a:prstGeom>
          <a:noFill/>
          <a:ln>
            <a:noFill/>
          </a:ln>
        </p:spPr>
      </p:pic>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A New Experiment</a:t>
            </a:r>
          </a:p>
        </p:txBody>
      </p:sp>
      <p:sp>
        <p:nvSpPr>
          <p:cNvPr id="634" name="Shape 634"/>
          <p:cNvSpPr txBox="1">
            <a:spLocks noGrp="1"/>
          </p:cNvSpPr>
          <p:nvPr>
            <p:ph type="body" idx="1"/>
          </p:nvPr>
        </p:nvSpPr>
        <p:spPr>
          <a:xfrm>
            <a:off x="457200" y="1417650"/>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Doctors want to know if increasing the amount of vegetables people eat will increase their lifespan.</a:t>
            </a:r>
          </a:p>
          <a:p>
            <a:pPr lvl="0">
              <a:spcBef>
                <a:spcPts val="0"/>
              </a:spcBef>
              <a:buNone/>
            </a:pPr>
            <a:endParaRP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New Experiment</a:t>
            </a:r>
          </a:p>
        </p:txBody>
      </p:sp>
      <p:sp>
        <p:nvSpPr>
          <p:cNvPr id="640" name="Shape 640"/>
          <p:cNvSpPr txBox="1">
            <a:spLocks noGrp="1"/>
          </p:cNvSpPr>
          <p:nvPr>
            <p:ph type="body" idx="1"/>
          </p:nvPr>
        </p:nvSpPr>
        <p:spPr>
          <a:xfrm>
            <a:off x="457200" y="1417650"/>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Doctors want to know if increasing the amount of vegetables people eat will increase their lifespan.</a:t>
            </a:r>
          </a:p>
          <a:p>
            <a:pPr marL="457200" lvl="0" indent="-419100" rtl="0">
              <a:spcBef>
                <a:spcPts val="0"/>
              </a:spcBef>
              <a:buClr>
                <a:schemeClr val="dk2"/>
              </a:buClr>
              <a:buSzPct val="100000"/>
              <a:buFont typeface="Trebuchet MS"/>
              <a:buChar char="●"/>
            </a:pPr>
            <a:r>
              <a:rPr lang="en"/>
              <a:t>The doctors ask thousands of patients to report on how many servings of vegetables they eat a day.</a:t>
            </a:r>
          </a:p>
          <a:p>
            <a:pPr lvl="0" rtl="0">
              <a:spcBef>
                <a:spcPts val="0"/>
              </a:spcBef>
              <a:buNone/>
            </a:pPr>
            <a:endParaRP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New Experiment</a:t>
            </a:r>
          </a:p>
        </p:txBody>
      </p:sp>
      <p:sp>
        <p:nvSpPr>
          <p:cNvPr id="646" name="Shape 646"/>
          <p:cNvSpPr txBox="1">
            <a:spLocks noGrp="1"/>
          </p:cNvSpPr>
          <p:nvPr>
            <p:ph type="body" idx="1"/>
          </p:nvPr>
        </p:nvSpPr>
        <p:spPr>
          <a:xfrm>
            <a:off x="457200" y="1417650"/>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Doctors want to know if increasing the amount of vegetables people eat will increase their lifespan.</a:t>
            </a:r>
          </a:p>
          <a:p>
            <a:pPr marL="457200" lvl="0" indent="-419100" rtl="0">
              <a:spcBef>
                <a:spcPts val="0"/>
              </a:spcBef>
              <a:buClr>
                <a:schemeClr val="dk2"/>
              </a:buClr>
              <a:buSzPct val="100000"/>
              <a:buFont typeface="Trebuchet MS"/>
              <a:buChar char="●"/>
            </a:pPr>
            <a:r>
              <a:rPr lang="en"/>
              <a:t>The doctors ask thousands of patients to report on how many servings of vegetables they eat a day.</a:t>
            </a:r>
          </a:p>
          <a:p>
            <a:pPr marL="457200" lvl="0" indent="-419100" rtl="0">
              <a:spcBef>
                <a:spcPts val="0"/>
              </a:spcBef>
              <a:buClr>
                <a:schemeClr val="dk2"/>
              </a:buClr>
              <a:buSzPct val="100000"/>
              <a:buFont typeface="Trebuchet MS"/>
              <a:buChar char="●"/>
            </a:pPr>
            <a:r>
              <a:rPr lang="en"/>
              <a:t>The doctors track the patients for fifty years.</a:t>
            </a:r>
          </a:p>
          <a:p>
            <a:pPr lvl="0" rtl="0">
              <a:spcBef>
                <a:spcPts val="0"/>
              </a:spcBef>
              <a:buNone/>
            </a:pPr>
            <a:endParaRP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A New Experiment</a:t>
            </a:r>
          </a:p>
        </p:txBody>
      </p:sp>
      <p:sp>
        <p:nvSpPr>
          <p:cNvPr id="652" name="Shape 652"/>
          <p:cNvSpPr txBox="1">
            <a:spLocks noGrp="1"/>
          </p:cNvSpPr>
          <p:nvPr>
            <p:ph type="body" idx="1"/>
          </p:nvPr>
        </p:nvSpPr>
        <p:spPr>
          <a:xfrm>
            <a:off x="457200" y="1417650"/>
            <a:ext cx="82296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Doctors want to know if increasing the amount of vegetables people eat will increase their lifespan.</a:t>
            </a:r>
          </a:p>
          <a:p>
            <a:pPr marL="457200" lvl="0" indent="-419100" rtl="0">
              <a:spcBef>
                <a:spcPts val="0"/>
              </a:spcBef>
              <a:buClr>
                <a:schemeClr val="dk2"/>
              </a:buClr>
              <a:buSzPct val="100000"/>
              <a:buFont typeface="Trebuchet MS"/>
              <a:buChar char="●"/>
            </a:pPr>
            <a:r>
              <a:rPr lang="en"/>
              <a:t>The doctors ask thousands of patients to report on how many servings of vegetables they eat a day.</a:t>
            </a:r>
          </a:p>
          <a:p>
            <a:pPr marL="457200" lvl="0" indent="-419100" rtl="0">
              <a:spcBef>
                <a:spcPts val="0"/>
              </a:spcBef>
              <a:buClr>
                <a:schemeClr val="dk2"/>
              </a:buClr>
              <a:buSzPct val="100000"/>
              <a:buFont typeface="Trebuchet MS"/>
              <a:buChar char="●"/>
            </a:pPr>
            <a:r>
              <a:rPr lang="en"/>
              <a:t>The doctors track the patients for fifty years.</a:t>
            </a:r>
          </a:p>
          <a:p>
            <a:pPr marL="457200" lvl="0" indent="-419100" rtl="0">
              <a:spcBef>
                <a:spcPts val="0"/>
              </a:spcBef>
              <a:buClr>
                <a:schemeClr val="dk2"/>
              </a:buClr>
              <a:buSzPct val="100000"/>
              <a:buFont typeface="Trebuchet MS"/>
              <a:buChar char="●"/>
            </a:pPr>
            <a:r>
              <a:rPr lang="en"/>
              <a:t>Doctors then determine the average lifespan for people that ate different amounts of vegetables.</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prstGeom prst="rect">
            <a:avLst/>
          </a:prstGeom>
        </p:spPr>
        <p:txBody>
          <a:bodyPr lIns="91425" tIns="91425" rIns="91425" bIns="91425" anchor="b" anchorCtr="0">
            <a:spAutoFit/>
          </a:bodyPr>
          <a:lstStyle/>
          <a:p>
            <a:pPr>
              <a:spcBef>
                <a:spcPts val="0"/>
              </a:spcBef>
              <a:buNone/>
            </a:pPr>
            <a:r>
              <a:rPr lang="en"/>
              <a:t>BEFORE WE LOOK AT THE GRAPH….</a:t>
            </a:r>
          </a:p>
        </p:txBody>
      </p:sp>
      <p:sp>
        <p:nvSpPr>
          <p:cNvPr id="658" name="Shape 658"/>
          <p:cNvSpPr txBox="1">
            <a:spLocks noGrp="1"/>
          </p:cNvSpPr>
          <p:nvPr>
            <p:ph type="body" idx="1"/>
          </p:nvPr>
        </p:nvSpPr>
        <p:spPr>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What will we find along the x axis (the bottom of the graph)?</a:t>
            </a:r>
          </a:p>
          <a:p>
            <a:pPr marL="457200" lvl="0" indent="-419100">
              <a:spcBef>
                <a:spcPts val="0"/>
              </a:spcBef>
              <a:buClr>
                <a:schemeClr val="dk2"/>
              </a:buClr>
              <a:buSzPct val="100000"/>
              <a:buFont typeface="Trebuchet MS"/>
              <a:buChar char="●"/>
            </a:pPr>
            <a:r>
              <a:rPr lang="en"/>
              <a:t>What will we find along the y axis (the left of the graph)?</a:t>
            </a:r>
          </a:p>
        </p:txBody>
      </p:sp>
      <p:pic>
        <p:nvPicPr>
          <p:cNvPr id="659" name="Shape 659"/>
          <p:cNvPicPr preferRelativeResize="0"/>
          <p:nvPr/>
        </p:nvPicPr>
        <p:blipFill>
          <a:blip r:embed="rId3">
            <a:alphaModFix/>
          </a:blip>
          <a:stretch>
            <a:fillRect/>
          </a:stretch>
        </p:blipFill>
        <p:spPr>
          <a:xfrm>
            <a:off x="3662200" y="3883825"/>
            <a:ext cx="1819600" cy="2281624"/>
          </a:xfrm>
          <a:prstGeom prst="rect">
            <a:avLst/>
          </a:prstGeom>
          <a:noFill/>
          <a:ln>
            <a:noFill/>
          </a:ln>
        </p:spPr>
      </p:pic>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prstGeom prst="rect">
            <a:avLst/>
          </a:prstGeom>
        </p:spPr>
        <p:txBody>
          <a:bodyPr lIns="91425" tIns="91425" rIns="91425" bIns="91425" anchor="b" anchorCtr="0">
            <a:spAutoFit/>
          </a:bodyPr>
          <a:lstStyle/>
          <a:p>
            <a:pPr>
              <a:spcBef>
                <a:spcPts val="0"/>
              </a:spcBef>
              <a:buNone/>
            </a:pPr>
            <a:endParaRPr/>
          </a:p>
        </p:txBody>
      </p:sp>
      <p:sp>
        <p:nvSpPr>
          <p:cNvPr id="665" name="Shape 665"/>
          <p:cNvSpPr txBox="1">
            <a:spLocks noGrp="1"/>
          </p:cNvSpPr>
          <p:nvPr>
            <p:ph type="body" idx="1"/>
          </p:nvPr>
        </p:nvSpPr>
        <p:spPr>
          <a:prstGeom prst="rect">
            <a:avLst/>
          </a:prstGeom>
        </p:spPr>
        <p:txBody>
          <a:bodyPr lIns="91425" tIns="91425" rIns="91425" bIns="91425" anchor="t" anchorCtr="0">
            <a:spAutoFit/>
          </a:bodyPr>
          <a:lstStyle/>
          <a:p>
            <a:pPr>
              <a:spcBef>
                <a:spcPts val="0"/>
              </a:spcBef>
              <a:buNone/>
            </a:pPr>
            <a:endParaRPr/>
          </a:p>
        </p:txBody>
      </p:sp>
      <p:pic>
        <p:nvPicPr>
          <p:cNvPr id="666" name="Shape 666"/>
          <p:cNvPicPr preferRelativeResize="0"/>
          <p:nvPr/>
        </p:nvPicPr>
        <p:blipFill>
          <a:blip r:embed="rId3">
            <a:alphaModFix/>
          </a:blip>
          <a:stretch>
            <a:fillRect/>
          </a:stretch>
        </p:blipFill>
        <p:spPr>
          <a:xfrm>
            <a:off x="323350" y="148436"/>
            <a:ext cx="8497300" cy="6561125"/>
          </a:xfrm>
          <a:prstGeom prst="rect">
            <a:avLst/>
          </a:prstGeom>
          <a:noFill/>
          <a:ln>
            <a:noFill/>
          </a:ln>
        </p:spPr>
      </p:pic>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Shape 671"/>
          <p:cNvSpPr txBox="1">
            <a:spLocks noGrp="1"/>
          </p:cNvSpPr>
          <p:nvPr>
            <p:ph type="title"/>
          </p:nvPr>
        </p:nvSpPr>
        <p:spPr>
          <a:prstGeom prst="rect">
            <a:avLst/>
          </a:prstGeom>
        </p:spPr>
        <p:txBody>
          <a:bodyPr lIns="91425" tIns="91425" rIns="91425" bIns="91425" anchor="b" anchorCtr="0">
            <a:spAutoFit/>
          </a:bodyPr>
          <a:lstStyle/>
          <a:p>
            <a:pPr lvl="0" rtl="0">
              <a:spcBef>
                <a:spcPts val="0"/>
              </a:spcBef>
              <a:buNone/>
            </a:pPr>
            <a:r>
              <a:rPr lang="en"/>
              <a:t>Practice</a:t>
            </a:r>
          </a:p>
        </p:txBody>
      </p:sp>
      <p:sp>
        <p:nvSpPr>
          <p:cNvPr id="672" name="Shape 672"/>
          <p:cNvSpPr txBox="1">
            <a:spLocks noGrp="1"/>
          </p:cNvSpPr>
          <p:nvPr>
            <p:ph type="body" idx="1"/>
          </p:nvPr>
        </p:nvSpPr>
        <p:spPr>
          <a:xfrm>
            <a:off x="457200" y="1600200"/>
            <a:ext cx="3791700" cy="4967700"/>
          </a:xfrm>
          <a:prstGeom prst="rect">
            <a:avLst/>
          </a:prstGeom>
        </p:spPr>
        <p:txBody>
          <a:bodyPr lIns="91425" tIns="91425" rIns="91425" bIns="91425" anchor="t" anchorCtr="0">
            <a:spAutoFit/>
          </a:bodyPr>
          <a:lstStyle/>
          <a:p>
            <a:pPr marL="457200" lvl="0" indent="-419100" rtl="0">
              <a:spcBef>
                <a:spcPts val="0"/>
              </a:spcBef>
              <a:buClr>
                <a:schemeClr val="dk2"/>
              </a:buClr>
              <a:buSzPct val="100000"/>
              <a:buFont typeface="Trebuchet MS"/>
              <a:buChar char="●"/>
            </a:pPr>
            <a:r>
              <a:rPr lang="en"/>
              <a:t>How long, on average, does a person who eats no vegetables live?</a:t>
            </a:r>
          </a:p>
        </p:txBody>
      </p:sp>
      <p:pic>
        <p:nvPicPr>
          <p:cNvPr id="673" name="Shape 673"/>
          <p:cNvPicPr preferRelativeResize="0"/>
          <p:nvPr/>
        </p:nvPicPr>
        <p:blipFill>
          <a:blip r:embed="rId3">
            <a:alphaModFix/>
          </a:blip>
          <a:stretch>
            <a:fillRect/>
          </a:stretch>
        </p:blipFill>
        <p:spPr>
          <a:xfrm>
            <a:off x="4148875" y="1536296"/>
            <a:ext cx="4905025" cy="3785400"/>
          </a:xfrm>
          <a:prstGeom prst="rect">
            <a:avLst/>
          </a:prstGeom>
          <a:noFill/>
          <a:ln>
            <a:noFill/>
          </a:ln>
        </p:spPr>
      </p:pic>
    </p:spTree>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0</TotalTime>
  <Words>4107</Words>
  <Application>Microsoft Office PowerPoint</Application>
  <PresentationFormat>On-screen Show (4:3)</PresentationFormat>
  <Paragraphs>353</Paragraphs>
  <Slides>123</Slides>
  <Notes>123</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Grid</vt:lpstr>
      <vt:lpstr>Science Skills</vt:lpstr>
      <vt:lpstr>Science Skills Guided Notes</vt:lpstr>
      <vt:lpstr>What this unit covers</vt:lpstr>
      <vt:lpstr>Guided Quiz</vt:lpstr>
      <vt:lpstr>What does it mean to observe?</vt:lpstr>
      <vt:lpstr>Observation</vt:lpstr>
      <vt:lpstr>Observation</vt:lpstr>
      <vt:lpstr>Inference</vt:lpstr>
      <vt:lpstr>Inference</vt:lpstr>
      <vt:lpstr>Why scientists make inferences</vt:lpstr>
      <vt:lpstr>Examples</vt:lpstr>
      <vt:lpstr>Examples</vt:lpstr>
      <vt:lpstr>Guided Quiz</vt:lpstr>
      <vt:lpstr>Your Turn: What observations can you make? </vt:lpstr>
      <vt:lpstr>Your Turn: What inferences can you make? </vt:lpstr>
      <vt:lpstr>Your Turn: What observations can you make? </vt:lpstr>
      <vt:lpstr>Your Turn: What inferences can you make? </vt:lpstr>
      <vt:lpstr>Your Turn: What observations can you make?</vt:lpstr>
      <vt:lpstr>Your Turn: What inferences can you make?</vt:lpstr>
      <vt:lpstr>PowerPoint Presentation</vt:lpstr>
      <vt:lpstr>Competition: Guided Quiz #5</vt:lpstr>
      <vt:lpstr>PowerPoint Presentation</vt:lpstr>
      <vt:lpstr>Activities</vt:lpstr>
      <vt:lpstr>Experiments</vt:lpstr>
      <vt:lpstr>Experiments</vt:lpstr>
      <vt:lpstr>Experiments</vt:lpstr>
      <vt:lpstr>Guided Quiz</vt:lpstr>
      <vt:lpstr>Today's Topic: How to Perform a Good Experiment</vt:lpstr>
      <vt:lpstr>Today's Topic: How to Perform a Good Experiment</vt:lpstr>
      <vt:lpstr>Start at 7:40</vt:lpstr>
      <vt:lpstr>Two Big Questions!</vt:lpstr>
      <vt:lpstr>A good experiment has five things:</vt:lpstr>
      <vt:lpstr>A good experiment has five things:</vt:lpstr>
      <vt:lpstr>Before we jump in...</vt:lpstr>
      <vt:lpstr>Before we jump in...</vt:lpstr>
      <vt:lpstr>What does "independent" mean?</vt:lpstr>
      <vt:lpstr>What does "independent" mean?</vt:lpstr>
      <vt:lpstr>What does "independent" mean?</vt:lpstr>
      <vt:lpstr>What does "independent" mean?</vt:lpstr>
      <vt:lpstr>What does "dependent" mean?</vt:lpstr>
      <vt:lpstr>What does "dependent" mean?</vt:lpstr>
      <vt:lpstr> </vt:lpstr>
      <vt:lpstr>Treatment Group</vt:lpstr>
      <vt:lpstr>Treatment Group</vt:lpstr>
      <vt:lpstr>Does anyone know what a control is in an experiment?</vt:lpstr>
      <vt:lpstr>Does anyone know what a control is in an experiment?</vt:lpstr>
      <vt:lpstr>Does anyone know what a control is in an experiment?</vt:lpstr>
      <vt:lpstr>Does anyone know what a control is in an experiment?</vt:lpstr>
      <vt:lpstr>Does anyone know what a control is in an experiment?</vt:lpstr>
      <vt:lpstr>An example of why we need a control group.</vt:lpstr>
      <vt:lpstr>An example of why we need a control group.</vt:lpstr>
      <vt:lpstr>An example of why we need a control group.</vt:lpstr>
      <vt:lpstr>A better experiment</vt:lpstr>
      <vt:lpstr> </vt:lpstr>
      <vt:lpstr>Answers</vt:lpstr>
      <vt:lpstr>Find the Variables!</vt:lpstr>
      <vt:lpstr>Find the Variables!</vt:lpstr>
      <vt:lpstr>Activities</vt:lpstr>
      <vt:lpstr>Review</vt:lpstr>
      <vt:lpstr>PowerPoint Presentation</vt:lpstr>
      <vt:lpstr>Let's See How Much You Know!</vt:lpstr>
      <vt:lpstr>Today’s Topic: Sample Size and Graphing</vt:lpstr>
      <vt:lpstr>PowerPoint Presentation</vt:lpstr>
      <vt:lpstr>Gertrude’s Big Problem</vt:lpstr>
      <vt:lpstr>Gertrude’s Big Problem</vt:lpstr>
      <vt:lpstr>Gertrude’s Big Problem</vt:lpstr>
      <vt:lpstr>Oh Gertrude, Why?</vt:lpstr>
      <vt:lpstr>Oh Gertrude, Why?</vt:lpstr>
      <vt:lpstr>Review</vt:lpstr>
      <vt:lpstr>PowerPoint Presentation</vt:lpstr>
      <vt:lpstr>Review</vt:lpstr>
      <vt:lpstr>The Big Question!</vt:lpstr>
      <vt:lpstr>Mrs. Pay Makes Some Changes….</vt:lpstr>
      <vt:lpstr>Not very realistic, but….</vt:lpstr>
      <vt:lpstr>Sample Size</vt:lpstr>
      <vt:lpstr>Sample Size</vt:lpstr>
      <vt:lpstr>Sample Size</vt:lpstr>
      <vt:lpstr>The Three Science Fair Pitfalls. BEWARE!!!</vt:lpstr>
      <vt:lpstr>One More Practice</vt:lpstr>
      <vt:lpstr>Lets Look at More Graphs!</vt:lpstr>
      <vt:lpstr>Lets Look at More Graphs!</vt:lpstr>
      <vt:lpstr>A New Experiment</vt:lpstr>
      <vt:lpstr>A New Experiment</vt:lpstr>
      <vt:lpstr>PowerPoint Presentation</vt:lpstr>
      <vt:lpstr>A few things to know about graphs:</vt:lpstr>
      <vt:lpstr>A few things to know about graphs:</vt:lpstr>
      <vt:lpstr>A few things to know about graphs:</vt:lpstr>
      <vt:lpstr>Practice</vt:lpstr>
      <vt:lpstr>Practice</vt:lpstr>
      <vt:lpstr>Practice</vt:lpstr>
      <vt:lpstr>Practice</vt:lpstr>
      <vt:lpstr>Practice</vt:lpstr>
      <vt:lpstr>A New Experiment</vt:lpstr>
      <vt:lpstr>A New Experiment</vt:lpstr>
      <vt:lpstr>A New Experiment</vt:lpstr>
      <vt:lpstr>A New Experiment</vt:lpstr>
      <vt:lpstr>BEFORE WE LOOK AT THE GRAPH….</vt:lpstr>
      <vt:lpstr>PowerPoint Presentation</vt:lpstr>
      <vt:lpstr>Practice</vt:lpstr>
      <vt:lpstr>Practice</vt:lpstr>
      <vt:lpstr>Practice</vt:lpstr>
      <vt:lpstr>Practice</vt:lpstr>
      <vt:lpstr>Guided Quiz</vt:lpstr>
      <vt:lpstr>Activity</vt:lpstr>
      <vt:lpstr>Remember the Three Science Fair Pitfalls!!!</vt:lpstr>
      <vt:lpstr>PowerPoint Presentation</vt:lpstr>
      <vt:lpstr>Test Review</vt:lpstr>
      <vt:lpstr>Test Review</vt:lpstr>
      <vt:lpstr>DON’T CALL ON ME!!</vt:lpstr>
      <vt:lpstr>DON’T CALL ON ME!!</vt:lpstr>
      <vt:lpstr>DON’T CALL ON ME!!</vt:lpstr>
      <vt:lpstr>PowerPoint Presentation</vt:lpstr>
      <vt:lpstr>Review</vt:lpstr>
      <vt:lpstr>PowerPoint Presentation</vt:lpstr>
      <vt:lpstr>What are some things that Jack has done wrong? #6-8 in the guided quiz.</vt:lpstr>
      <vt:lpstr>Independent variable, dependent variable, control, and treatment group</vt:lpstr>
      <vt:lpstr>Review</vt:lpstr>
      <vt:lpstr>Independent variable, dependent variable, control, and treatment group</vt:lpstr>
      <vt:lpstr>Gatorade</vt:lpstr>
      <vt:lpstr>PowerPoint Presentation</vt:lpstr>
      <vt:lpstr>Almost Done!</vt:lpstr>
      <vt:lpstr>Almost Done!</vt:lpstr>
      <vt:lpstr>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Skills</dc:title>
  <dc:creator>Kristi Bartholomew</dc:creator>
  <cp:lastModifiedBy>Kristi Bartholomew</cp:lastModifiedBy>
  <cp:revision>1</cp:revision>
  <dcterms:modified xsi:type="dcterms:W3CDTF">2014-08-27T14:26:40Z</dcterms:modified>
</cp:coreProperties>
</file>